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"/>
  </p:notesMasterIdLst>
  <p:sldIdLst>
    <p:sldId id="256" r:id="rId2"/>
  </p:sldIdLst>
  <p:sldSz cx="43524488" cy="24310975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802" autoAdjust="0"/>
  </p:normalViewPr>
  <p:slideViewPr>
    <p:cSldViewPr snapToGrid="0">
      <p:cViewPr varScale="1">
        <p:scale>
          <a:sx n="32" d="100"/>
          <a:sy n="32" d="100"/>
        </p:scale>
        <p:origin x="1048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istrator\Desktop\&#21330;&#26989;&#35542;&#25991;\&#21407;&#26009;&#29305;&#24615;\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Niu-&#24037;&#20316;\&#25105;&#30340;&#22362;&#26524;&#20113;\&#35770;&#25991;&#36335;&#28459;&#28459;\&#23454;&#39564;&#32467;&#26524;&#65281;&#65281;&#65281;&#65281;\&#27714;&#20316;&#22270;\ATP%20related%20compound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944502234535517"/>
          <c:y val="4.5024027643428742E-2"/>
          <c:w val="0.76288432941355411"/>
          <c:h val="0.7747591631793391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Sheet1!$A$19</c:f>
              <c:strCache>
                <c:ptCount val="1"/>
                <c:pt idx="0">
                  <c:v>Fresh-shucked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Sheet1!$B$22:$E$22</c:f>
                <c:numCache>
                  <c:formatCode>General</c:formatCode>
                  <c:ptCount val="4"/>
                  <c:pt idx="0">
                    <c:v>8.4852813742385777E-2</c:v>
                  </c:pt>
                  <c:pt idx="1">
                    <c:v>7.7781745930520452E-2</c:v>
                  </c:pt>
                  <c:pt idx="2">
                    <c:v>7.0710678118655126E-2</c:v>
                  </c:pt>
                  <c:pt idx="3">
                    <c:v>5.6568542494923227E-2</c:v>
                  </c:pt>
                </c:numCache>
              </c:numRef>
            </c:plus>
            <c:minus>
              <c:numRef>
                <c:f>Sheet1!$B$22:$E$22</c:f>
                <c:numCache>
                  <c:formatCode>General</c:formatCode>
                  <c:ptCount val="4"/>
                  <c:pt idx="0">
                    <c:v>8.4852813742385777E-2</c:v>
                  </c:pt>
                  <c:pt idx="1">
                    <c:v>7.7781745930520452E-2</c:v>
                  </c:pt>
                  <c:pt idx="2">
                    <c:v>7.0710678118655126E-2</c:v>
                  </c:pt>
                  <c:pt idx="3">
                    <c:v>5.6568542494923227E-2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Sheet1!$B$18:$E$18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xVal>
          <c:yVal>
            <c:numRef>
              <c:f>Sheet1!$B$19:$E$19</c:f>
              <c:numCache>
                <c:formatCode>General</c:formatCode>
                <c:ptCount val="4"/>
                <c:pt idx="0">
                  <c:v>7.0299999999999994</c:v>
                </c:pt>
                <c:pt idx="1">
                  <c:v>7.1050000000000004</c:v>
                </c:pt>
                <c:pt idx="2">
                  <c:v>7.1</c:v>
                </c:pt>
                <c:pt idx="3">
                  <c:v>7.02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9BE-4FE4-90ED-E0ECCB38BF9D}"/>
            </c:ext>
          </c:extLst>
        </c:ser>
        <c:ser>
          <c:idx val="1"/>
          <c:order val="1"/>
          <c:tx>
            <c:strRef>
              <c:f>Sheet1!$A$20</c:f>
              <c:strCache>
                <c:ptCount val="1"/>
                <c:pt idx="0">
                  <c:v>Frozen-thawed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Sheet1!$B$21:$E$21</c:f>
                <c:numCache>
                  <c:formatCode>General</c:formatCode>
                  <c:ptCount val="4"/>
                  <c:pt idx="0">
                    <c:v>2.12132034355966E-2</c:v>
                  </c:pt>
                  <c:pt idx="1">
                    <c:v>6.3639610306789177E-2</c:v>
                  </c:pt>
                  <c:pt idx="2">
                    <c:v>1.4142135623730649E-2</c:v>
                  </c:pt>
                  <c:pt idx="3">
                    <c:v>2.12132034355966E-2</c:v>
                  </c:pt>
                </c:numCache>
              </c:numRef>
            </c:plus>
            <c:minus>
              <c:numRef>
                <c:f>Sheet1!$B$21:$E$21</c:f>
                <c:numCache>
                  <c:formatCode>General</c:formatCode>
                  <c:ptCount val="4"/>
                  <c:pt idx="0">
                    <c:v>2.12132034355966E-2</c:v>
                  </c:pt>
                  <c:pt idx="1">
                    <c:v>6.3639610306789177E-2</c:v>
                  </c:pt>
                  <c:pt idx="2">
                    <c:v>1.4142135623730649E-2</c:v>
                  </c:pt>
                  <c:pt idx="3">
                    <c:v>2.12132034355966E-2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Sheet1!$B$18:$E$18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xVal>
          <c:yVal>
            <c:numRef>
              <c:f>Sheet1!$B$20:$E$20</c:f>
              <c:numCache>
                <c:formatCode>General</c:formatCode>
                <c:ptCount val="4"/>
                <c:pt idx="0">
                  <c:v>6.6750000000000007</c:v>
                </c:pt>
                <c:pt idx="1">
                  <c:v>6.3049999999999997</c:v>
                </c:pt>
                <c:pt idx="2">
                  <c:v>6.29</c:v>
                </c:pt>
                <c:pt idx="3">
                  <c:v>6.2650000000000006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9BE-4FE4-90ED-E0ECCB38BF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6770288"/>
        <c:axId val="1913145680"/>
      </c:scatterChart>
      <c:valAx>
        <c:axId val="1856770288"/>
        <c:scaling>
          <c:orientation val="minMax"/>
          <c:max val="4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Day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ja-JP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1913145680"/>
        <c:crosses val="autoZero"/>
        <c:crossBetween val="midCat"/>
        <c:majorUnit val="1"/>
      </c:valAx>
      <c:valAx>
        <c:axId val="1913145680"/>
        <c:scaling>
          <c:orientation val="minMax"/>
          <c:max val="7.2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pH value</a:t>
                </a:r>
                <a:endParaRPr lang="zh-CN"/>
              </a:p>
            </c:rich>
          </c:tx>
          <c:layout>
            <c:manualLayout>
              <c:xMode val="edge"/>
              <c:yMode val="edge"/>
              <c:x val="3.2282470477240935E-2"/>
              <c:y val="0.338151121570529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ja-JP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18567702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5073826269466153"/>
          <c:y val="0.32356656235440001"/>
          <c:w val="0.40506235737923474"/>
          <c:h val="0.147184043628787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779276693455799"/>
          <c:y val="3.7673538802533574E-2"/>
          <c:w val="0.82174927950514309"/>
          <c:h val="0.8137272066122495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Sheet1!$N$3</c:f>
              <c:strCache>
                <c:ptCount val="1"/>
                <c:pt idx="0">
                  <c:v>ATP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Sheet1!$O$2:$W$2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5">
                  <c:v>0</c:v>
                </c:pt>
                <c:pt idx="6">
                  <c:v>1</c:v>
                </c:pt>
                <c:pt idx="7">
                  <c:v>2</c:v>
                </c:pt>
                <c:pt idx="8">
                  <c:v>4</c:v>
                </c:pt>
              </c:numCache>
            </c:numRef>
          </c:cat>
          <c:val>
            <c:numRef>
              <c:f>Sheet1!$O$3:$W$3</c:f>
              <c:numCache>
                <c:formatCode>General</c:formatCode>
                <c:ptCount val="9"/>
                <c:pt idx="0">
                  <c:v>6.5615837754832631</c:v>
                </c:pt>
                <c:pt idx="1">
                  <c:v>6.1628636391991565</c:v>
                </c:pt>
                <c:pt idx="2">
                  <c:v>6.1330697611153893</c:v>
                </c:pt>
                <c:pt idx="3">
                  <c:v>4.8728815754384511</c:v>
                </c:pt>
                <c:pt idx="5">
                  <c:v>0.7745522520358612</c:v>
                </c:pt>
                <c:pt idx="6">
                  <c:v>0.37938133551243342</c:v>
                </c:pt>
                <c:pt idx="7">
                  <c:v>0.22809501564713475</c:v>
                </c:pt>
                <c:pt idx="8">
                  <c:v>0.28201341611720387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B2-4242-9CF6-B82601D90B46}"/>
            </c:ext>
          </c:extLst>
        </c:ser>
        <c:ser>
          <c:idx val="1"/>
          <c:order val="1"/>
          <c:tx>
            <c:strRef>
              <c:f>Sheet1!$N$4</c:f>
              <c:strCache>
                <c:ptCount val="1"/>
                <c:pt idx="0">
                  <c:v>ADP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Sheet1!$O$2:$W$2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5">
                  <c:v>0</c:v>
                </c:pt>
                <c:pt idx="6">
                  <c:v>1</c:v>
                </c:pt>
                <c:pt idx="7">
                  <c:v>2</c:v>
                </c:pt>
                <c:pt idx="8">
                  <c:v>4</c:v>
                </c:pt>
              </c:numCache>
            </c:numRef>
          </c:cat>
          <c:val>
            <c:numRef>
              <c:f>Sheet1!$O$4:$W$4</c:f>
              <c:numCache>
                <c:formatCode>General</c:formatCode>
                <c:ptCount val="9"/>
                <c:pt idx="0">
                  <c:v>6.1541250148585807</c:v>
                </c:pt>
                <c:pt idx="1">
                  <c:v>4.3206910626637081</c:v>
                </c:pt>
                <c:pt idx="2">
                  <c:v>5.3932236248139347</c:v>
                </c:pt>
                <c:pt idx="3">
                  <c:v>4.3164810214454503</c:v>
                </c:pt>
                <c:pt idx="5">
                  <c:v>6.0753971833301428</c:v>
                </c:pt>
                <c:pt idx="6">
                  <c:v>4.7720711508022831</c:v>
                </c:pt>
                <c:pt idx="7">
                  <c:v>3.657550681645227</c:v>
                </c:pt>
                <c:pt idx="8">
                  <c:v>4.8740999846827942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B2-4242-9CF6-B82601D90B46}"/>
            </c:ext>
          </c:extLst>
        </c:ser>
        <c:ser>
          <c:idx val="2"/>
          <c:order val="2"/>
          <c:tx>
            <c:strRef>
              <c:f>Sheet1!$N$5</c:f>
              <c:strCache>
                <c:ptCount val="1"/>
                <c:pt idx="0">
                  <c:v>AMP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Sheet1!$O$2:$W$2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5">
                  <c:v>0</c:v>
                </c:pt>
                <c:pt idx="6">
                  <c:v>1</c:v>
                </c:pt>
                <c:pt idx="7">
                  <c:v>2</c:v>
                </c:pt>
                <c:pt idx="8">
                  <c:v>4</c:v>
                </c:pt>
              </c:numCache>
            </c:numRef>
          </c:cat>
          <c:val>
            <c:numRef>
              <c:f>Sheet1!$O$5:$W$5</c:f>
              <c:numCache>
                <c:formatCode>General</c:formatCode>
                <c:ptCount val="9"/>
                <c:pt idx="1">
                  <c:v>0.30236262630970856</c:v>
                </c:pt>
                <c:pt idx="2">
                  <c:v>0.73580198446382505</c:v>
                </c:pt>
                <c:pt idx="3">
                  <c:v>0.60983433194842063</c:v>
                </c:pt>
                <c:pt idx="5">
                  <c:v>5.8343789879604664</c:v>
                </c:pt>
                <c:pt idx="6">
                  <c:v>0.41125893799358332</c:v>
                </c:pt>
                <c:pt idx="7">
                  <c:v>0.20950983519378988</c:v>
                </c:pt>
                <c:pt idx="8">
                  <c:v>0.46805354710031088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EB2-4242-9CF6-B82601D90B46}"/>
            </c:ext>
          </c:extLst>
        </c:ser>
        <c:ser>
          <c:idx val="3"/>
          <c:order val="3"/>
          <c:tx>
            <c:strRef>
              <c:f>Sheet1!$N$6</c:f>
              <c:strCache>
                <c:ptCount val="1"/>
                <c:pt idx="0">
                  <c:v>IMP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Sheet1!$O$2:$W$2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5">
                  <c:v>0</c:v>
                </c:pt>
                <c:pt idx="6">
                  <c:v>1</c:v>
                </c:pt>
                <c:pt idx="7">
                  <c:v>2</c:v>
                </c:pt>
                <c:pt idx="8">
                  <c:v>4</c:v>
                </c:pt>
              </c:numCache>
            </c:numRef>
          </c:cat>
          <c:val>
            <c:numRef>
              <c:f>Sheet1!$O$6:$W$6</c:f>
              <c:numCache>
                <c:formatCode>General</c:formatCode>
                <c:ptCount val="9"/>
                <c:pt idx="3">
                  <c:v>0.28111168166748268</c:v>
                </c:pt>
                <c:pt idx="5">
                  <c:v>0.15352943897679008</c:v>
                </c:pt>
                <c:pt idx="6">
                  <c:v>0.22411819103179947</c:v>
                </c:pt>
                <c:pt idx="7">
                  <c:v>0.16434945942504031</c:v>
                </c:pt>
                <c:pt idx="8">
                  <c:v>0.35483366113872883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EB2-4242-9CF6-B82601D90B46}"/>
            </c:ext>
          </c:extLst>
        </c:ser>
        <c:ser>
          <c:idx val="4"/>
          <c:order val="4"/>
          <c:tx>
            <c:strRef>
              <c:f>Sheet1!$N$7</c:f>
              <c:strCache>
                <c:ptCount val="1"/>
                <c:pt idx="0">
                  <c:v>HxR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Sheet1!$O$2:$W$2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5">
                  <c:v>0</c:v>
                </c:pt>
                <c:pt idx="6">
                  <c:v>1</c:v>
                </c:pt>
                <c:pt idx="7">
                  <c:v>2</c:v>
                </c:pt>
                <c:pt idx="8">
                  <c:v>4</c:v>
                </c:pt>
              </c:numCache>
            </c:numRef>
          </c:cat>
          <c:val>
            <c:numRef>
              <c:f>Sheet1!$O$7:$W$7</c:f>
              <c:numCache>
                <c:formatCode>General</c:formatCode>
                <c:ptCount val="9"/>
                <c:pt idx="2">
                  <c:v>0.16098168940589438</c:v>
                </c:pt>
                <c:pt idx="3">
                  <c:v>0.19981572369647813</c:v>
                </c:pt>
                <c:pt idx="5">
                  <c:v>1.3657197808463131</c:v>
                </c:pt>
                <c:pt idx="6">
                  <c:v>7.1927436444379946</c:v>
                </c:pt>
                <c:pt idx="7">
                  <c:v>5.2185448767432643</c:v>
                </c:pt>
                <c:pt idx="8">
                  <c:v>6.3635407332744958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EB2-4242-9CF6-B82601D90B46}"/>
            </c:ext>
          </c:extLst>
        </c:ser>
        <c:ser>
          <c:idx val="5"/>
          <c:order val="5"/>
          <c:tx>
            <c:strRef>
              <c:f>Sheet1!$N$8</c:f>
              <c:strCache>
                <c:ptCount val="1"/>
                <c:pt idx="0">
                  <c:v>Hx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Sheet1!$O$2:$W$2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5">
                  <c:v>0</c:v>
                </c:pt>
                <c:pt idx="6">
                  <c:v>1</c:v>
                </c:pt>
                <c:pt idx="7">
                  <c:v>2</c:v>
                </c:pt>
                <c:pt idx="8">
                  <c:v>4</c:v>
                </c:pt>
              </c:numCache>
            </c:numRef>
          </c:cat>
          <c:val>
            <c:numRef>
              <c:f>Sheet1!$O$8:$W$8</c:f>
              <c:numCache>
                <c:formatCode>General</c:formatCode>
                <c:ptCount val="9"/>
                <c:pt idx="1">
                  <c:v>7.5035445333098472E-2</c:v>
                </c:pt>
                <c:pt idx="5">
                  <c:v>0.24846764042491604</c:v>
                </c:pt>
                <c:pt idx="6">
                  <c:v>1.6065707126054554</c:v>
                </c:pt>
                <c:pt idx="7">
                  <c:v>1.7024082487265548</c:v>
                </c:pt>
                <c:pt idx="8">
                  <c:v>3.4857732135945065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EB2-4242-9CF6-B82601D90B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60099696"/>
        <c:axId val="2060100112"/>
      </c:barChart>
      <c:catAx>
        <c:axId val="20600996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Day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2060100112"/>
        <c:crosses val="autoZero"/>
        <c:auto val="1"/>
        <c:lblAlgn val="ctr"/>
        <c:lblOffset val="100"/>
        <c:noMultiLvlLbl val="0"/>
      </c:catAx>
      <c:valAx>
        <c:axId val="20601001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000"/>
                  <a:t>ATP-related compounds (%)</a:t>
                </a:r>
                <a:endParaRPr lang="zh-CN" sz="20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20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ja-JP"/>
            </a:p>
          </c:txPr>
        </c:title>
        <c:numFmt formatCode="0%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2060099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0277888422877759"/>
          <c:y val="0.16677146877189769"/>
          <c:w val="0.13020865062442888"/>
          <c:h val="0.449969586700163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09191-F1C0-408C-978A-E5BEE97338C4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500313" y="857250"/>
            <a:ext cx="41433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DCF4A-8131-4B98-AC48-CE427F76C7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728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DCF4A-8131-4B98-AC48-CE427F76C72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355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0561" y="3978673"/>
            <a:ext cx="32643366" cy="8463821"/>
          </a:xfrm>
        </p:spPr>
        <p:txBody>
          <a:bodyPr anchor="b"/>
          <a:lstStyle>
            <a:lvl1pPr algn="ctr">
              <a:defRPr sz="2126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40561" y="12768891"/>
            <a:ext cx="32643366" cy="5869523"/>
          </a:xfrm>
        </p:spPr>
        <p:txBody>
          <a:bodyPr/>
          <a:lstStyle>
            <a:lvl1pPr marL="0" indent="0" algn="ctr">
              <a:buNone/>
              <a:defRPr sz="8508"/>
            </a:lvl1pPr>
            <a:lvl2pPr marL="1620728" indent="0" algn="ctr">
              <a:buNone/>
              <a:defRPr sz="7090"/>
            </a:lvl2pPr>
            <a:lvl3pPr marL="3241457" indent="0" algn="ctr">
              <a:buNone/>
              <a:defRPr sz="6381"/>
            </a:lvl3pPr>
            <a:lvl4pPr marL="4862185" indent="0" algn="ctr">
              <a:buNone/>
              <a:defRPr sz="5672"/>
            </a:lvl4pPr>
            <a:lvl5pPr marL="6482913" indent="0" algn="ctr">
              <a:buNone/>
              <a:defRPr sz="5672"/>
            </a:lvl5pPr>
            <a:lvl6pPr marL="8103641" indent="0" algn="ctr">
              <a:buNone/>
              <a:defRPr sz="5672"/>
            </a:lvl6pPr>
            <a:lvl7pPr marL="9724370" indent="0" algn="ctr">
              <a:buNone/>
              <a:defRPr sz="5672"/>
            </a:lvl7pPr>
            <a:lvl8pPr marL="11345098" indent="0" algn="ctr">
              <a:buNone/>
              <a:defRPr sz="5672"/>
            </a:lvl8pPr>
            <a:lvl9pPr marL="12965826" indent="0" algn="ctr">
              <a:buNone/>
              <a:defRPr sz="5672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AE04-1802-4E33-B1DE-56EA9F15C17B}" type="datetimeFigureOut">
              <a:rPr kumimoji="1" lang="ja-JP" altLang="en-US" smtClean="0"/>
              <a:t>2023/4/17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6CAE-C914-4A5B-B615-B0B8A037BB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9780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AE04-1802-4E33-B1DE-56EA9F15C17B}" type="datetimeFigureOut">
              <a:rPr kumimoji="1" lang="ja-JP" altLang="en-US" smtClean="0"/>
              <a:t>2023/4/17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6CAE-C914-4A5B-B615-B0B8A037BB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451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147212" y="1294334"/>
            <a:ext cx="9384968" cy="2060242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92309" y="1294334"/>
            <a:ext cx="27610847" cy="2060242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AE04-1802-4E33-B1DE-56EA9F15C17B}" type="datetimeFigureOut">
              <a:rPr kumimoji="1" lang="ja-JP" altLang="en-US" smtClean="0"/>
              <a:t>2023/4/17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6CAE-C914-4A5B-B615-B0B8A037BB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0017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AE04-1802-4E33-B1DE-56EA9F15C17B}" type="datetimeFigureOut">
              <a:rPr kumimoji="1" lang="ja-JP" altLang="en-US" smtClean="0"/>
              <a:t>2023/4/17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6CAE-C914-4A5B-B615-B0B8A037BB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7474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9639" y="6060864"/>
            <a:ext cx="37539871" cy="10112689"/>
          </a:xfrm>
        </p:spPr>
        <p:txBody>
          <a:bodyPr anchor="b"/>
          <a:lstStyle>
            <a:lvl1pPr>
              <a:defRPr sz="2126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9639" y="16269223"/>
            <a:ext cx="37539871" cy="5318024"/>
          </a:xfrm>
        </p:spPr>
        <p:txBody>
          <a:bodyPr/>
          <a:lstStyle>
            <a:lvl1pPr marL="0" indent="0">
              <a:buNone/>
              <a:defRPr sz="8508">
                <a:solidFill>
                  <a:schemeClr val="tx1">
                    <a:tint val="75000"/>
                  </a:schemeClr>
                </a:solidFill>
              </a:defRPr>
            </a:lvl1pPr>
            <a:lvl2pPr marL="1620728" indent="0">
              <a:buNone/>
              <a:defRPr sz="7090">
                <a:solidFill>
                  <a:schemeClr val="tx1">
                    <a:tint val="75000"/>
                  </a:schemeClr>
                </a:solidFill>
              </a:defRPr>
            </a:lvl2pPr>
            <a:lvl3pPr marL="3241457" indent="0">
              <a:buNone/>
              <a:defRPr sz="6381">
                <a:solidFill>
                  <a:schemeClr val="tx1">
                    <a:tint val="75000"/>
                  </a:schemeClr>
                </a:solidFill>
              </a:defRPr>
            </a:lvl3pPr>
            <a:lvl4pPr marL="4862185" indent="0">
              <a:buNone/>
              <a:defRPr sz="5672">
                <a:solidFill>
                  <a:schemeClr val="tx1">
                    <a:tint val="75000"/>
                  </a:schemeClr>
                </a:solidFill>
              </a:defRPr>
            </a:lvl4pPr>
            <a:lvl5pPr marL="6482913" indent="0">
              <a:buNone/>
              <a:defRPr sz="5672">
                <a:solidFill>
                  <a:schemeClr val="tx1">
                    <a:tint val="75000"/>
                  </a:schemeClr>
                </a:solidFill>
              </a:defRPr>
            </a:lvl5pPr>
            <a:lvl6pPr marL="8103641" indent="0">
              <a:buNone/>
              <a:defRPr sz="5672">
                <a:solidFill>
                  <a:schemeClr val="tx1">
                    <a:tint val="75000"/>
                  </a:schemeClr>
                </a:solidFill>
              </a:defRPr>
            </a:lvl6pPr>
            <a:lvl7pPr marL="9724370" indent="0">
              <a:buNone/>
              <a:defRPr sz="5672">
                <a:solidFill>
                  <a:schemeClr val="tx1">
                    <a:tint val="75000"/>
                  </a:schemeClr>
                </a:solidFill>
              </a:defRPr>
            </a:lvl7pPr>
            <a:lvl8pPr marL="11345098" indent="0">
              <a:buNone/>
              <a:defRPr sz="5672">
                <a:solidFill>
                  <a:schemeClr val="tx1">
                    <a:tint val="75000"/>
                  </a:schemeClr>
                </a:solidFill>
              </a:defRPr>
            </a:lvl8pPr>
            <a:lvl9pPr marL="12965826" indent="0">
              <a:buNone/>
              <a:defRPr sz="56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AE04-1802-4E33-B1DE-56EA9F15C17B}" type="datetimeFigureOut">
              <a:rPr kumimoji="1" lang="ja-JP" altLang="en-US" smtClean="0"/>
              <a:t>2023/4/17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6CAE-C914-4A5B-B615-B0B8A037BB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763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92309" y="6471672"/>
            <a:ext cx="18497907" cy="1542509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34272" y="6471672"/>
            <a:ext cx="18497907" cy="1542509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AE04-1802-4E33-B1DE-56EA9F15C17B}" type="datetimeFigureOut">
              <a:rPr kumimoji="1" lang="ja-JP" altLang="en-US" smtClean="0"/>
              <a:t>2023/4/17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6CAE-C914-4A5B-B615-B0B8A037BB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689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978" y="1294336"/>
            <a:ext cx="37539871" cy="469899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7979" y="5959567"/>
            <a:ext cx="18412897" cy="2920692"/>
          </a:xfrm>
        </p:spPr>
        <p:txBody>
          <a:bodyPr anchor="b"/>
          <a:lstStyle>
            <a:lvl1pPr marL="0" indent="0">
              <a:buNone/>
              <a:defRPr sz="8508" b="1"/>
            </a:lvl1pPr>
            <a:lvl2pPr marL="1620728" indent="0">
              <a:buNone/>
              <a:defRPr sz="7090" b="1"/>
            </a:lvl2pPr>
            <a:lvl3pPr marL="3241457" indent="0">
              <a:buNone/>
              <a:defRPr sz="6381" b="1"/>
            </a:lvl3pPr>
            <a:lvl4pPr marL="4862185" indent="0">
              <a:buNone/>
              <a:defRPr sz="5672" b="1"/>
            </a:lvl4pPr>
            <a:lvl5pPr marL="6482913" indent="0">
              <a:buNone/>
              <a:defRPr sz="5672" b="1"/>
            </a:lvl5pPr>
            <a:lvl6pPr marL="8103641" indent="0">
              <a:buNone/>
              <a:defRPr sz="5672" b="1"/>
            </a:lvl6pPr>
            <a:lvl7pPr marL="9724370" indent="0">
              <a:buNone/>
              <a:defRPr sz="5672" b="1"/>
            </a:lvl7pPr>
            <a:lvl8pPr marL="11345098" indent="0">
              <a:buNone/>
              <a:defRPr sz="5672" b="1"/>
            </a:lvl8pPr>
            <a:lvl9pPr marL="12965826" indent="0">
              <a:buNone/>
              <a:defRPr sz="5672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97979" y="8880259"/>
            <a:ext cx="18412897" cy="1306152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034272" y="5959567"/>
            <a:ext cx="18503576" cy="2920692"/>
          </a:xfrm>
        </p:spPr>
        <p:txBody>
          <a:bodyPr anchor="b"/>
          <a:lstStyle>
            <a:lvl1pPr marL="0" indent="0">
              <a:buNone/>
              <a:defRPr sz="8508" b="1"/>
            </a:lvl1pPr>
            <a:lvl2pPr marL="1620728" indent="0">
              <a:buNone/>
              <a:defRPr sz="7090" b="1"/>
            </a:lvl2pPr>
            <a:lvl3pPr marL="3241457" indent="0">
              <a:buNone/>
              <a:defRPr sz="6381" b="1"/>
            </a:lvl3pPr>
            <a:lvl4pPr marL="4862185" indent="0">
              <a:buNone/>
              <a:defRPr sz="5672" b="1"/>
            </a:lvl4pPr>
            <a:lvl5pPr marL="6482913" indent="0">
              <a:buNone/>
              <a:defRPr sz="5672" b="1"/>
            </a:lvl5pPr>
            <a:lvl6pPr marL="8103641" indent="0">
              <a:buNone/>
              <a:defRPr sz="5672" b="1"/>
            </a:lvl6pPr>
            <a:lvl7pPr marL="9724370" indent="0">
              <a:buNone/>
              <a:defRPr sz="5672" b="1"/>
            </a:lvl7pPr>
            <a:lvl8pPr marL="11345098" indent="0">
              <a:buNone/>
              <a:defRPr sz="5672" b="1"/>
            </a:lvl8pPr>
            <a:lvl9pPr marL="12965826" indent="0">
              <a:buNone/>
              <a:defRPr sz="5672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034272" y="8880259"/>
            <a:ext cx="18503576" cy="1306152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AE04-1802-4E33-B1DE-56EA9F15C17B}" type="datetimeFigureOut">
              <a:rPr kumimoji="1" lang="ja-JP" altLang="en-US" smtClean="0"/>
              <a:t>2023/4/17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6CAE-C914-4A5B-B615-B0B8A037BB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7569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AE04-1802-4E33-B1DE-56EA9F15C17B}" type="datetimeFigureOut">
              <a:rPr kumimoji="1" lang="ja-JP" altLang="en-US" smtClean="0"/>
              <a:t>2023/4/17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6CAE-C914-4A5B-B615-B0B8A037BB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8753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AE04-1802-4E33-B1DE-56EA9F15C17B}" type="datetimeFigureOut">
              <a:rPr kumimoji="1" lang="ja-JP" altLang="en-US" smtClean="0"/>
              <a:t>2023/4/17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6CAE-C914-4A5B-B615-B0B8A037BB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3545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979" y="1620732"/>
            <a:ext cx="14037779" cy="5672561"/>
          </a:xfrm>
        </p:spPr>
        <p:txBody>
          <a:bodyPr anchor="b"/>
          <a:lstStyle>
            <a:lvl1pPr>
              <a:defRPr sz="1134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03576" y="3500332"/>
            <a:ext cx="22034272" cy="17276549"/>
          </a:xfrm>
        </p:spPr>
        <p:txBody>
          <a:bodyPr/>
          <a:lstStyle>
            <a:lvl1pPr>
              <a:defRPr sz="11344"/>
            </a:lvl1pPr>
            <a:lvl2pPr>
              <a:defRPr sz="9926"/>
            </a:lvl2pPr>
            <a:lvl3pPr>
              <a:defRPr sz="8508"/>
            </a:lvl3pPr>
            <a:lvl4pPr>
              <a:defRPr sz="7090"/>
            </a:lvl4pPr>
            <a:lvl5pPr>
              <a:defRPr sz="7090"/>
            </a:lvl5pPr>
            <a:lvl6pPr>
              <a:defRPr sz="7090"/>
            </a:lvl6pPr>
            <a:lvl7pPr>
              <a:defRPr sz="7090"/>
            </a:lvl7pPr>
            <a:lvl8pPr>
              <a:defRPr sz="7090"/>
            </a:lvl8pPr>
            <a:lvl9pPr>
              <a:defRPr sz="709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97979" y="7293292"/>
            <a:ext cx="14037779" cy="13511727"/>
          </a:xfrm>
        </p:spPr>
        <p:txBody>
          <a:bodyPr/>
          <a:lstStyle>
            <a:lvl1pPr marL="0" indent="0">
              <a:buNone/>
              <a:defRPr sz="5672"/>
            </a:lvl1pPr>
            <a:lvl2pPr marL="1620728" indent="0">
              <a:buNone/>
              <a:defRPr sz="4963"/>
            </a:lvl2pPr>
            <a:lvl3pPr marL="3241457" indent="0">
              <a:buNone/>
              <a:defRPr sz="4254"/>
            </a:lvl3pPr>
            <a:lvl4pPr marL="4862185" indent="0">
              <a:buNone/>
              <a:defRPr sz="3545"/>
            </a:lvl4pPr>
            <a:lvl5pPr marL="6482913" indent="0">
              <a:buNone/>
              <a:defRPr sz="3545"/>
            </a:lvl5pPr>
            <a:lvl6pPr marL="8103641" indent="0">
              <a:buNone/>
              <a:defRPr sz="3545"/>
            </a:lvl6pPr>
            <a:lvl7pPr marL="9724370" indent="0">
              <a:buNone/>
              <a:defRPr sz="3545"/>
            </a:lvl7pPr>
            <a:lvl8pPr marL="11345098" indent="0">
              <a:buNone/>
              <a:defRPr sz="3545"/>
            </a:lvl8pPr>
            <a:lvl9pPr marL="12965826" indent="0">
              <a:buNone/>
              <a:defRPr sz="354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AE04-1802-4E33-B1DE-56EA9F15C17B}" type="datetimeFigureOut">
              <a:rPr kumimoji="1" lang="ja-JP" altLang="en-US" smtClean="0"/>
              <a:t>2023/4/17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6CAE-C914-4A5B-B615-B0B8A037BB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0340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979" y="1620732"/>
            <a:ext cx="14037779" cy="5672561"/>
          </a:xfrm>
        </p:spPr>
        <p:txBody>
          <a:bodyPr anchor="b"/>
          <a:lstStyle>
            <a:lvl1pPr>
              <a:defRPr sz="1134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03576" y="3500332"/>
            <a:ext cx="22034272" cy="17276549"/>
          </a:xfrm>
        </p:spPr>
        <p:txBody>
          <a:bodyPr anchor="t"/>
          <a:lstStyle>
            <a:lvl1pPr marL="0" indent="0">
              <a:buNone/>
              <a:defRPr sz="11344"/>
            </a:lvl1pPr>
            <a:lvl2pPr marL="1620728" indent="0">
              <a:buNone/>
              <a:defRPr sz="9926"/>
            </a:lvl2pPr>
            <a:lvl3pPr marL="3241457" indent="0">
              <a:buNone/>
              <a:defRPr sz="8508"/>
            </a:lvl3pPr>
            <a:lvl4pPr marL="4862185" indent="0">
              <a:buNone/>
              <a:defRPr sz="7090"/>
            </a:lvl4pPr>
            <a:lvl5pPr marL="6482913" indent="0">
              <a:buNone/>
              <a:defRPr sz="7090"/>
            </a:lvl5pPr>
            <a:lvl6pPr marL="8103641" indent="0">
              <a:buNone/>
              <a:defRPr sz="7090"/>
            </a:lvl6pPr>
            <a:lvl7pPr marL="9724370" indent="0">
              <a:buNone/>
              <a:defRPr sz="7090"/>
            </a:lvl7pPr>
            <a:lvl8pPr marL="11345098" indent="0">
              <a:buNone/>
              <a:defRPr sz="7090"/>
            </a:lvl8pPr>
            <a:lvl9pPr marL="12965826" indent="0">
              <a:buNone/>
              <a:defRPr sz="709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97979" y="7293292"/>
            <a:ext cx="14037779" cy="13511727"/>
          </a:xfrm>
        </p:spPr>
        <p:txBody>
          <a:bodyPr/>
          <a:lstStyle>
            <a:lvl1pPr marL="0" indent="0">
              <a:buNone/>
              <a:defRPr sz="5672"/>
            </a:lvl1pPr>
            <a:lvl2pPr marL="1620728" indent="0">
              <a:buNone/>
              <a:defRPr sz="4963"/>
            </a:lvl2pPr>
            <a:lvl3pPr marL="3241457" indent="0">
              <a:buNone/>
              <a:defRPr sz="4254"/>
            </a:lvl3pPr>
            <a:lvl4pPr marL="4862185" indent="0">
              <a:buNone/>
              <a:defRPr sz="3545"/>
            </a:lvl4pPr>
            <a:lvl5pPr marL="6482913" indent="0">
              <a:buNone/>
              <a:defRPr sz="3545"/>
            </a:lvl5pPr>
            <a:lvl6pPr marL="8103641" indent="0">
              <a:buNone/>
              <a:defRPr sz="3545"/>
            </a:lvl6pPr>
            <a:lvl7pPr marL="9724370" indent="0">
              <a:buNone/>
              <a:defRPr sz="3545"/>
            </a:lvl7pPr>
            <a:lvl8pPr marL="11345098" indent="0">
              <a:buNone/>
              <a:defRPr sz="3545"/>
            </a:lvl8pPr>
            <a:lvl9pPr marL="12965826" indent="0">
              <a:buNone/>
              <a:defRPr sz="354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AE04-1802-4E33-B1DE-56EA9F15C17B}" type="datetimeFigureOut">
              <a:rPr kumimoji="1" lang="ja-JP" altLang="en-US" smtClean="0"/>
              <a:t>2023/4/17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6CAE-C914-4A5B-B615-B0B8A037BB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1283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92309" y="1294336"/>
            <a:ext cx="37539871" cy="4698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2309" y="6471672"/>
            <a:ext cx="37539871" cy="15425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92308" y="22532674"/>
            <a:ext cx="9793010" cy="12943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FAE04-1802-4E33-B1DE-56EA9F15C17B}" type="datetimeFigureOut">
              <a:rPr kumimoji="1" lang="ja-JP" altLang="en-US" smtClean="0"/>
              <a:t>2023/4/17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17487" y="22532674"/>
            <a:ext cx="14689515" cy="12943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739170" y="22532674"/>
            <a:ext cx="9793010" cy="12943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66CAE-C914-4A5B-B615-B0B8A037BB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946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241457" rtl="0" eaLnBrk="1" latinLnBrk="0" hangingPunct="1">
        <a:lnSpc>
          <a:spcPct val="90000"/>
        </a:lnSpc>
        <a:spcBef>
          <a:spcPct val="0"/>
        </a:spcBef>
        <a:buNone/>
        <a:defRPr kumimoji="1" sz="155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0364" indent="-810364" algn="l" defTabSz="3241457" rtl="0" eaLnBrk="1" latinLnBrk="0" hangingPunct="1">
        <a:lnSpc>
          <a:spcPct val="90000"/>
        </a:lnSpc>
        <a:spcBef>
          <a:spcPts val="3545"/>
        </a:spcBef>
        <a:buFont typeface="Arial" panose="020B0604020202020204" pitchFamily="34" charset="0"/>
        <a:buChar char="•"/>
        <a:defRPr kumimoji="1" sz="9926" kern="1200">
          <a:solidFill>
            <a:schemeClr val="tx1"/>
          </a:solidFill>
          <a:latin typeface="+mn-lt"/>
          <a:ea typeface="+mn-ea"/>
          <a:cs typeface="+mn-cs"/>
        </a:defRPr>
      </a:lvl1pPr>
      <a:lvl2pPr marL="2431092" indent="-810364" algn="l" defTabSz="3241457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kumimoji="1" sz="8508" kern="1200">
          <a:solidFill>
            <a:schemeClr val="tx1"/>
          </a:solidFill>
          <a:latin typeface="+mn-lt"/>
          <a:ea typeface="+mn-ea"/>
          <a:cs typeface="+mn-cs"/>
        </a:defRPr>
      </a:lvl2pPr>
      <a:lvl3pPr marL="4051821" indent="-810364" algn="l" defTabSz="3241457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kumimoji="1" sz="7090" kern="1200">
          <a:solidFill>
            <a:schemeClr val="tx1"/>
          </a:solidFill>
          <a:latin typeface="+mn-lt"/>
          <a:ea typeface="+mn-ea"/>
          <a:cs typeface="+mn-cs"/>
        </a:defRPr>
      </a:lvl3pPr>
      <a:lvl4pPr marL="5672549" indent="-810364" algn="l" defTabSz="3241457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kumimoji="1" sz="6381" kern="1200">
          <a:solidFill>
            <a:schemeClr val="tx1"/>
          </a:solidFill>
          <a:latin typeface="+mn-lt"/>
          <a:ea typeface="+mn-ea"/>
          <a:cs typeface="+mn-cs"/>
        </a:defRPr>
      </a:lvl4pPr>
      <a:lvl5pPr marL="7293277" indent="-810364" algn="l" defTabSz="3241457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kumimoji="1" sz="6381" kern="1200">
          <a:solidFill>
            <a:schemeClr val="tx1"/>
          </a:solidFill>
          <a:latin typeface="+mn-lt"/>
          <a:ea typeface="+mn-ea"/>
          <a:cs typeface="+mn-cs"/>
        </a:defRPr>
      </a:lvl5pPr>
      <a:lvl6pPr marL="8914006" indent="-810364" algn="l" defTabSz="3241457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kumimoji="1" sz="6381" kern="1200">
          <a:solidFill>
            <a:schemeClr val="tx1"/>
          </a:solidFill>
          <a:latin typeface="+mn-lt"/>
          <a:ea typeface="+mn-ea"/>
          <a:cs typeface="+mn-cs"/>
        </a:defRPr>
      </a:lvl6pPr>
      <a:lvl7pPr marL="10534734" indent="-810364" algn="l" defTabSz="3241457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kumimoji="1" sz="6381" kern="1200">
          <a:solidFill>
            <a:schemeClr val="tx1"/>
          </a:solidFill>
          <a:latin typeface="+mn-lt"/>
          <a:ea typeface="+mn-ea"/>
          <a:cs typeface="+mn-cs"/>
        </a:defRPr>
      </a:lvl7pPr>
      <a:lvl8pPr marL="12155462" indent="-810364" algn="l" defTabSz="3241457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kumimoji="1" sz="6381" kern="1200">
          <a:solidFill>
            <a:schemeClr val="tx1"/>
          </a:solidFill>
          <a:latin typeface="+mn-lt"/>
          <a:ea typeface="+mn-ea"/>
          <a:cs typeface="+mn-cs"/>
        </a:defRPr>
      </a:lvl8pPr>
      <a:lvl9pPr marL="13776190" indent="-810364" algn="l" defTabSz="3241457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kumimoji="1" sz="638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41457" rtl="0" eaLnBrk="1" latinLnBrk="0" hangingPunct="1">
        <a:defRPr kumimoji="1" sz="6381" kern="1200">
          <a:solidFill>
            <a:schemeClr val="tx1"/>
          </a:solidFill>
          <a:latin typeface="+mn-lt"/>
          <a:ea typeface="+mn-ea"/>
          <a:cs typeface="+mn-cs"/>
        </a:defRPr>
      </a:lvl1pPr>
      <a:lvl2pPr marL="1620728" algn="l" defTabSz="3241457" rtl="0" eaLnBrk="1" latinLnBrk="0" hangingPunct="1">
        <a:defRPr kumimoji="1" sz="6381" kern="1200">
          <a:solidFill>
            <a:schemeClr val="tx1"/>
          </a:solidFill>
          <a:latin typeface="+mn-lt"/>
          <a:ea typeface="+mn-ea"/>
          <a:cs typeface="+mn-cs"/>
        </a:defRPr>
      </a:lvl2pPr>
      <a:lvl3pPr marL="3241457" algn="l" defTabSz="3241457" rtl="0" eaLnBrk="1" latinLnBrk="0" hangingPunct="1">
        <a:defRPr kumimoji="1" sz="6381" kern="1200">
          <a:solidFill>
            <a:schemeClr val="tx1"/>
          </a:solidFill>
          <a:latin typeface="+mn-lt"/>
          <a:ea typeface="+mn-ea"/>
          <a:cs typeface="+mn-cs"/>
        </a:defRPr>
      </a:lvl3pPr>
      <a:lvl4pPr marL="4862185" algn="l" defTabSz="3241457" rtl="0" eaLnBrk="1" latinLnBrk="0" hangingPunct="1">
        <a:defRPr kumimoji="1" sz="6381" kern="1200">
          <a:solidFill>
            <a:schemeClr val="tx1"/>
          </a:solidFill>
          <a:latin typeface="+mn-lt"/>
          <a:ea typeface="+mn-ea"/>
          <a:cs typeface="+mn-cs"/>
        </a:defRPr>
      </a:lvl4pPr>
      <a:lvl5pPr marL="6482913" algn="l" defTabSz="3241457" rtl="0" eaLnBrk="1" latinLnBrk="0" hangingPunct="1">
        <a:defRPr kumimoji="1" sz="6381" kern="1200">
          <a:solidFill>
            <a:schemeClr val="tx1"/>
          </a:solidFill>
          <a:latin typeface="+mn-lt"/>
          <a:ea typeface="+mn-ea"/>
          <a:cs typeface="+mn-cs"/>
        </a:defRPr>
      </a:lvl5pPr>
      <a:lvl6pPr marL="8103641" algn="l" defTabSz="3241457" rtl="0" eaLnBrk="1" latinLnBrk="0" hangingPunct="1">
        <a:defRPr kumimoji="1" sz="6381" kern="1200">
          <a:solidFill>
            <a:schemeClr val="tx1"/>
          </a:solidFill>
          <a:latin typeface="+mn-lt"/>
          <a:ea typeface="+mn-ea"/>
          <a:cs typeface="+mn-cs"/>
        </a:defRPr>
      </a:lvl6pPr>
      <a:lvl7pPr marL="9724370" algn="l" defTabSz="3241457" rtl="0" eaLnBrk="1" latinLnBrk="0" hangingPunct="1">
        <a:defRPr kumimoji="1" sz="6381" kern="1200">
          <a:solidFill>
            <a:schemeClr val="tx1"/>
          </a:solidFill>
          <a:latin typeface="+mn-lt"/>
          <a:ea typeface="+mn-ea"/>
          <a:cs typeface="+mn-cs"/>
        </a:defRPr>
      </a:lvl7pPr>
      <a:lvl8pPr marL="11345098" algn="l" defTabSz="3241457" rtl="0" eaLnBrk="1" latinLnBrk="0" hangingPunct="1">
        <a:defRPr kumimoji="1" sz="6381" kern="1200">
          <a:solidFill>
            <a:schemeClr val="tx1"/>
          </a:solidFill>
          <a:latin typeface="+mn-lt"/>
          <a:ea typeface="+mn-ea"/>
          <a:cs typeface="+mn-cs"/>
        </a:defRPr>
      </a:lvl8pPr>
      <a:lvl9pPr marL="12965826" algn="l" defTabSz="3241457" rtl="0" eaLnBrk="1" latinLnBrk="0" hangingPunct="1">
        <a:defRPr kumimoji="1" sz="63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13" Type="http://schemas.openxmlformats.org/officeDocument/2006/relationships/image" Target="../media/image8.jpe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12" Type="http://schemas.openxmlformats.org/officeDocument/2006/relationships/image" Target="../media/image7.gif"/><Relationship Id="rId17" Type="http://schemas.openxmlformats.org/officeDocument/2006/relationships/image" Target="../media/image11.jpg"/><Relationship Id="rId2" Type="http://schemas.openxmlformats.org/officeDocument/2006/relationships/audio" Target="../media/media1.wav"/><Relationship Id="rId16" Type="http://schemas.openxmlformats.org/officeDocument/2006/relationships/image" Target="../media/image10.jpg"/><Relationship Id="rId1" Type="http://schemas.microsoft.com/office/2007/relationships/media" Target="../media/media1.wav"/><Relationship Id="rId6" Type="http://schemas.openxmlformats.org/officeDocument/2006/relationships/image" Target="../media/image2.bin"/><Relationship Id="rId11" Type="http://schemas.openxmlformats.org/officeDocument/2006/relationships/image" Target="../media/image6.png"/><Relationship Id="rId5" Type="http://schemas.openxmlformats.org/officeDocument/2006/relationships/image" Target="../media/image1.jpg"/><Relationship Id="rId15" Type="http://schemas.openxmlformats.org/officeDocument/2006/relationships/image" Target="../media/image9.jpg"/><Relationship Id="rId10" Type="http://schemas.openxmlformats.org/officeDocument/2006/relationships/image" Target="../media/image5.jpeg"/><Relationship Id="rId19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jpeg"/><Relationship Id="rId1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31A0E1B-283B-46F4-ACD6-2A1F4AD84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597" y="3672460"/>
            <a:ext cx="8461032" cy="10196564"/>
          </a:xfrm>
          <a:prstGeom prst="rect">
            <a:avLst/>
          </a:prstGeom>
          <a:solidFill>
            <a:schemeClr val="bg1">
              <a:alpha val="70000"/>
            </a:schemeClr>
          </a:solidFill>
          <a:ln w="19050">
            <a:solidFill>
              <a:schemeClr val="accent1"/>
            </a:solidFill>
          </a:ln>
          <a:effectLst/>
        </p:spPr>
        <p:txBody>
          <a:bodyPr lIns="375509" tIns="375509" rIns="375509" bIns="375509"/>
          <a:lstStyle/>
          <a:p>
            <a:pPr defTabSz="952097" eaLnBrk="0" hangingPunct="0">
              <a:lnSpc>
                <a:spcPts val="5000"/>
              </a:lnSpc>
              <a:spcBef>
                <a:spcPts val="1000"/>
              </a:spcBef>
            </a:pPr>
            <a:r>
              <a:rPr lang="en-US" sz="5500" b="1" cap="all" dirty="0">
                <a:solidFill>
                  <a:schemeClr val="accent1"/>
                </a:solidFill>
              </a:rPr>
              <a:t>Introduction</a:t>
            </a:r>
          </a:p>
          <a:p>
            <a:pPr defTabSz="952097"/>
            <a:endParaRPr lang="en-AU" sz="3000" dirty="0">
              <a:latin typeface="Arial" charset="0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49D4592-D281-49AF-8778-70436DBD1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602" y="14165197"/>
            <a:ext cx="8472028" cy="9787963"/>
          </a:xfrm>
          <a:prstGeom prst="rect">
            <a:avLst/>
          </a:prstGeom>
          <a:solidFill>
            <a:schemeClr val="bg1">
              <a:alpha val="70000"/>
            </a:schemeClr>
          </a:solidFill>
          <a:ln w="19050">
            <a:solidFill>
              <a:schemeClr val="accent1"/>
            </a:solidFill>
          </a:ln>
          <a:effectLst/>
        </p:spPr>
        <p:txBody>
          <a:bodyPr lIns="375509" tIns="375509" rIns="375509" bIns="375509"/>
          <a:lstStyle/>
          <a:p>
            <a:pPr marL="180000" indent="-398972" defTabSz="952097" eaLnBrk="0" hangingPunct="0">
              <a:lnSpc>
                <a:spcPts val="5000"/>
              </a:lnSpc>
              <a:spcBef>
                <a:spcPts val="2000"/>
              </a:spcBef>
            </a:pPr>
            <a:r>
              <a:rPr lang="en-US" sz="5500" b="1" cap="all" dirty="0">
                <a:solidFill>
                  <a:schemeClr val="accent1"/>
                </a:solidFill>
              </a:rPr>
              <a:t>Method</a:t>
            </a:r>
          </a:p>
          <a:p>
            <a:pPr marL="398972" indent="-398972" defTabSz="952097" eaLnBrk="0" hangingPunct="0">
              <a:buSzPct val="60000"/>
            </a:pPr>
            <a:endParaRPr lang="en-US" sz="2800" dirty="0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1130BF09-5FEF-49D6-AC00-8A7DC37A4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46046" y="19108523"/>
            <a:ext cx="10891893" cy="1499165"/>
          </a:xfrm>
          <a:prstGeom prst="rect">
            <a:avLst/>
          </a:prstGeom>
          <a:solidFill>
            <a:schemeClr val="bg1">
              <a:alpha val="70000"/>
            </a:schemeClr>
          </a:solidFill>
          <a:ln w="1905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375509" tIns="375509" rIns="375509" bIns="375509"/>
          <a:lstStyle/>
          <a:p>
            <a:pPr defTabSz="952097" eaLnBrk="0" hangingPunct="0">
              <a:lnSpc>
                <a:spcPts val="3000"/>
              </a:lnSpc>
              <a:spcBef>
                <a:spcPct val="50000"/>
              </a:spcBef>
            </a:pPr>
            <a:r>
              <a:rPr lang="en-GB" sz="5500" b="1" cap="all" dirty="0">
                <a:solidFill>
                  <a:schemeClr val="accent1"/>
                </a:solidFill>
              </a:rPr>
              <a:t>Acknowledgements</a:t>
            </a:r>
          </a:p>
          <a:p>
            <a:pPr defTabSz="952097" eaLnBrk="0" hangingPunct="0">
              <a:spcBef>
                <a:spcPct val="50000"/>
              </a:spcBef>
            </a:pPr>
            <a:r>
              <a:rPr lang="en-US" altLang="zh-CN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The authors gratefully acknowledge the funding support of Japan Society for the Promotion of Science (19H05611). </a:t>
            </a:r>
            <a:endParaRPr lang="en-GB" sz="6000" b="1" cap="all" dirty="0">
              <a:solidFill>
                <a:schemeClr val="accent1"/>
              </a:solidFill>
            </a:endParaRPr>
          </a:p>
        </p:txBody>
      </p:sp>
      <p:sp>
        <p:nvSpPr>
          <p:cNvPr id="17" name="Rectangle 28">
            <a:extLst>
              <a:ext uri="{FF2B5EF4-FFF2-40B4-BE49-F238E27FC236}">
                <a16:creationId xmlns:a16="http://schemas.microsoft.com/office/drawing/2014/main" id="{758E1F86-D626-4B37-BD6B-771562DBF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65684" y="20876333"/>
            <a:ext cx="10872255" cy="3115414"/>
          </a:xfrm>
          <a:prstGeom prst="rect">
            <a:avLst/>
          </a:prstGeom>
          <a:solidFill>
            <a:schemeClr val="bg1">
              <a:alpha val="70000"/>
            </a:schemeClr>
          </a:solidFill>
          <a:ln w="1905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375509" tIns="375509" rIns="375509" bIns="375509"/>
          <a:lstStyle/>
          <a:p>
            <a:pPr defTabSz="952097" eaLnBrk="0" hangingPunct="0">
              <a:lnSpc>
                <a:spcPts val="3000"/>
              </a:lnSpc>
              <a:spcBef>
                <a:spcPts val="2000"/>
              </a:spcBef>
            </a:pPr>
            <a:r>
              <a:rPr lang="en-US" sz="5500" b="1" cap="all" dirty="0">
                <a:solidFill>
                  <a:schemeClr val="accent1"/>
                </a:solidFill>
              </a:rPr>
              <a:t>References</a:t>
            </a:r>
          </a:p>
          <a:p>
            <a:pPr defTabSz="952097" eaLnBrk="0" hangingPunct="0">
              <a:spcBef>
                <a:spcPct val="50000"/>
              </a:spcBef>
            </a:pPr>
            <a:r>
              <a:rPr lang="en-AU" sz="2500" dirty="0">
                <a:latin typeface="Arial" charset="0"/>
                <a:cs typeface="Arial" charset="0"/>
              </a:rPr>
              <a:t> </a:t>
            </a:r>
            <a:endParaRPr lang="en-US" sz="2500" dirty="0">
              <a:latin typeface="Arial" charset="0"/>
              <a:cs typeface="Arial" charset="0"/>
            </a:endParaRPr>
          </a:p>
        </p:txBody>
      </p:sp>
      <p:sp>
        <p:nvSpPr>
          <p:cNvPr id="33" name="Text Box 2">
            <a:extLst>
              <a:ext uri="{FF2B5EF4-FFF2-40B4-BE49-F238E27FC236}">
                <a16:creationId xmlns:a16="http://schemas.microsoft.com/office/drawing/2014/main" id="{8A8836AC-21F1-4C1A-90D3-C88ABCAB0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978" y="-601164"/>
            <a:ext cx="28095471" cy="173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37485" tIns="637485" rIns="637485" bIns="637485"/>
          <a:lstStyle>
            <a:lvl1pPr defTabSz="1920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1920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1920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1920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1920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da-DK" altLang="zh-CN" sz="6600" b="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Study on Biochemical and Sensorial Changes of Fresh and Frozen-thawed Scallop Adductor Muscle as Raw Materials for Sashimi during Cold Storage</a:t>
            </a:r>
            <a:br>
              <a:rPr lang="en-GB" sz="66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AU" sz="6600" b="1" spc="-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22">
            <a:extLst>
              <a:ext uri="{FF2B5EF4-FFF2-40B4-BE49-F238E27FC236}">
                <a16:creationId xmlns:a16="http://schemas.microsoft.com/office/drawing/2014/main" id="{A37089FC-2DF0-4A2B-80F4-A712E1DCD7CA}"/>
              </a:ext>
            </a:extLst>
          </p:cNvPr>
          <p:cNvSpPr txBox="1"/>
          <p:nvPr/>
        </p:nvSpPr>
        <p:spPr>
          <a:xfrm>
            <a:off x="367633" y="3229195"/>
            <a:ext cx="6398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/>
              <a:t>Contact Information: </a:t>
            </a:r>
            <a:r>
              <a:rPr lang="en-US" sz="2800" b="1" dirty="0"/>
              <a:t>niu0125@yeah.net</a:t>
            </a:r>
            <a:r>
              <a:rPr lang="en-CA" sz="2800" b="1" dirty="0"/>
              <a:t>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E1C4377-F4A0-4057-80A2-2FEA8A412622}"/>
              </a:ext>
            </a:extLst>
          </p:cNvPr>
          <p:cNvSpPr txBox="1"/>
          <p:nvPr/>
        </p:nvSpPr>
        <p:spPr>
          <a:xfrm>
            <a:off x="38500310" y="187310"/>
            <a:ext cx="46297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/>
              <a:t>No.PS21811</a:t>
            </a:r>
            <a:endParaRPr kumimoji="1" lang="ja-JP" altLang="en-US" sz="6600" b="1" dirty="0">
              <a:solidFill>
                <a:srgbClr val="FF0000"/>
              </a:solidFill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17EABE57-1553-4A3C-8392-5942C9169EB2}"/>
              </a:ext>
            </a:extLst>
          </p:cNvPr>
          <p:cNvGrpSpPr/>
          <p:nvPr/>
        </p:nvGrpSpPr>
        <p:grpSpPr>
          <a:xfrm>
            <a:off x="1445330" y="5259927"/>
            <a:ext cx="5922661" cy="2410817"/>
            <a:chOff x="35311" y="645536"/>
            <a:chExt cx="5684371" cy="2410817"/>
          </a:xfrm>
        </p:grpSpPr>
        <p:pic>
          <p:nvPicPr>
            <p:cNvPr id="30" name="图片 5" descr="桌子上放着许多甜甜圈&#10;&#10;描述已自动生成">
              <a:extLst>
                <a:ext uri="{FF2B5EF4-FFF2-40B4-BE49-F238E27FC236}">
                  <a16:creationId xmlns:a16="http://schemas.microsoft.com/office/drawing/2014/main" id="{CFED4460-B1E8-41C4-863B-C65D4B786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0" r="12630"/>
            <a:stretch/>
          </p:blipFill>
          <p:spPr>
            <a:xfrm>
              <a:off x="223280" y="1424872"/>
              <a:ext cx="2474373" cy="1557776"/>
            </a:xfrm>
            <a:prstGeom prst="rect">
              <a:avLst/>
            </a:prstGeom>
          </p:spPr>
        </p:pic>
        <p:pic>
          <p:nvPicPr>
            <p:cNvPr id="32" name="图片 7">
              <a:extLst>
                <a:ext uri="{FF2B5EF4-FFF2-40B4-BE49-F238E27FC236}">
                  <a16:creationId xmlns:a16="http://schemas.microsoft.com/office/drawing/2014/main" id="{E66A4CFE-78E1-4E8C-8C70-3DF30C24C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1" t="8216" r="12676" b="621"/>
            <a:stretch/>
          </p:blipFill>
          <p:spPr>
            <a:xfrm rot="5400000">
              <a:off x="3539207" y="1070074"/>
              <a:ext cx="1533915" cy="2289685"/>
            </a:xfrm>
            <a:prstGeom prst="rect">
              <a:avLst/>
            </a:prstGeom>
          </p:spPr>
        </p:pic>
        <p:sp>
          <p:nvSpPr>
            <p:cNvPr id="34" name="テキスト ボックス 15">
              <a:extLst>
                <a:ext uri="{FF2B5EF4-FFF2-40B4-BE49-F238E27FC236}">
                  <a16:creationId xmlns:a16="http://schemas.microsoft.com/office/drawing/2014/main" id="{99FB5743-FEDF-4C1D-9750-3BA5710F3B2B}"/>
                </a:ext>
              </a:extLst>
            </p:cNvPr>
            <p:cNvSpPr txBox="1"/>
            <p:nvPr/>
          </p:nvSpPr>
          <p:spPr>
            <a:xfrm>
              <a:off x="472244" y="907770"/>
              <a:ext cx="20003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Fresh scallops</a:t>
              </a:r>
              <a:endParaRPr kumimoji="1" lang="ja-JP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テキスト ボックス 16">
              <a:extLst>
                <a:ext uri="{FF2B5EF4-FFF2-40B4-BE49-F238E27FC236}">
                  <a16:creationId xmlns:a16="http://schemas.microsoft.com/office/drawing/2014/main" id="{2C9A62F9-3EB3-4D30-AF22-D6D619C53BBB}"/>
                </a:ext>
              </a:extLst>
            </p:cNvPr>
            <p:cNvSpPr txBox="1"/>
            <p:nvPr/>
          </p:nvSpPr>
          <p:spPr>
            <a:xfrm>
              <a:off x="3258578" y="645536"/>
              <a:ext cx="22337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Frozen scallop adductor muscle</a:t>
              </a:r>
              <a:endParaRPr kumimoji="1" lang="ja-JP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矩形 27">
              <a:extLst>
                <a:ext uri="{FF2B5EF4-FFF2-40B4-BE49-F238E27FC236}">
                  <a16:creationId xmlns:a16="http://schemas.microsoft.com/office/drawing/2014/main" id="{CE76FA08-0CA5-4CAB-B5AE-ED2225662F6F}"/>
                </a:ext>
              </a:extLst>
            </p:cNvPr>
            <p:cNvSpPr/>
            <p:nvPr/>
          </p:nvSpPr>
          <p:spPr>
            <a:xfrm>
              <a:off x="35311" y="681940"/>
              <a:ext cx="5684371" cy="2374413"/>
            </a:xfrm>
            <a:prstGeom prst="rect">
              <a:avLst/>
            </a:prstGeom>
            <a:noFill/>
            <a:ln w="57150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箭头: 下 14">
            <a:extLst>
              <a:ext uri="{FF2B5EF4-FFF2-40B4-BE49-F238E27FC236}">
                <a16:creationId xmlns:a16="http://schemas.microsoft.com/office/drawing/2014/main" id="{A987C23A-6A91-4B65-BFF9-ED1641013357}"/>
              </a:ext>
            </a:extLst>
          </p:cNvPr>
          <p:cNvSpPr/>
          <p:nvPr/>
        </p:nvSpPr>
        <p:spPr>
          <a:xfrm>
            <a:off x="3867601" y="7637044"/>
            <a:ext cx="1098227" cy="585709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E5A88BD-9FB5-4127-A29D-1CAEE6609A31}"/>
              </a:ext>
            </a:extLst>
          </p:cNvPr>
          <p:cNvGrpSpPr/>
          <p:nvPr/>
        </p:nvGrpSpPr>
        <p:grpSpPr>
          <a:xfrm>
            <a:off x="5971548" y="3066297"/>
            <a:ext cx="3431630" cy="2110845"/>
            <a:chOff x="5614799" y="4468665"/>
            <a:chExt cx="3431630" cy="2110845"/>
          </a:xfrm>
        </p:grpSpPr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3DFA5696-48FC-43CE-B4E4-FD3EBE175A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6090" y="4468665"/>
              <a:ext cx="2329049" cy="13744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E7DB0A4A-3106-437B-B85D-C4848D0D003E}"/>
                </a:ext>
              </a:extLst>
            </p:cNvPr>
            <p:cNvSpPr txBox="1"/>
            <p:nvPr/>
          </p:nvSpPr>
          <p:spPr>
            <a:xfrm>
              <a:off x="5614799" y="5748513"/>
              <a:ext cx="343163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a-DK" altLang="zh-CN" sz="2400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Yesso scallop</a:t>
              </a:r>
            </a:p>
            <a:p>
              <a:pPr algn="ctr"/>
              <a:r>
                <a:rPr lang="da-DK" altLang="zh-CN" sz="2400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(</a:t>
              </a:r>
              <a:r>
                <a:rPr lang="da-DK" altLang="zh-CN" sz="2400" i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Mizuhopecten yessoensis</a:t>
              </a:r>
              <a:r>
                <a:rPr lang="da-DK" altLang="zh-CN" sz="2400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)</a:t>
              </a:r>
              <a:endParaRPr lang="zh-CN" altLang="en-US" sz="2400" dirty="0"/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E5F19D3C-8485-4400-9255-A64C76B90B08}"/>
              </a:ext>
            </a:extLst>
          </p:cNvPr>
          <p:cNvSpPr txBox="1"/>
          <p:nvPr/>
        </p:nvSpPr>
        <p:spPr>
          <a:xfrm>
            <a:off x="395439" y="9994641"/>
            <a:ext cx="42549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Freezing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Merits:</a:t>
            </a:r>
          </a:p>
          <a:p>
            <a:pPr marL="540000" lvl="1" indent="-1800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distance transportation</a:t>
            </a:r>
          </a:p>
          <a:p>
            <a:pPr marL="540000" lvl="1" indent="-1800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Prolong the shelf life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C9B7562-DD32-43DD-B326-70D8A2FC9A6F}"/>
              </a:ext>
            </a:extLst>
          </p:cNvPr>
          <p:cNvSpPr txBox="1"/>
          <p:nvPr/>
        </p:nvSpPr>
        <p:spPr>
          <a:xfrm>
            <a:off x="5358914" y="10210084"/>
            <a:ext cx="3189527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Problems: </a:t>
            </a:r>
          </a:p>
          <a:p>
            <a:pPr marL="342900" indent="-1800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Quality deterioration</a:t>
            </a:r>
          </a:p>
          <a:p>
            <a:pPr marL="342900" indent="-1800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Sensorial differences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7407662-BE07-4A62-BB50-4E7AF18744E9}"/>
              </a:ext>
            </a:extLst>
          </p:cNvPr>
          <p:cNvSpPr txBox="1"/>
          <p:nvPr/>
        </p:nvSpPr>
        <p:spPr>
          <a:xfrm>
            <a:off x="329138" y="12191662"/>
            <a:ext cx="8383352" cy="156966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consider the biochemical and sensorial changes of fresh and frozen-thawed scallop adductor muscle during storage at 4 ℃;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prepare for studying quality maintenance of frozen scallop adductor muscle.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05B32D3A-75C9-4D9C-B8D2-34695D53D283}"/>
              </a:ext>
            </a:extLst>
          </p:cNvPr>
          <p:cNvCxnSpPr>
            <a:cxnSpLocks/>
            <a:stCxn id="14" idx="3"/>
            <a:endCxn id="16" idx="1"/>
          </p:cNvCxnSpPr>
          <p:nvPr/>
        </p:nvCxnSpPr>
        <p:spPr>
          <a:xfrm>
            <a:off x="4650381" y="10810249"/>
            <a:ext cx="70853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箭头: 下 23">
            <a:extLst>
              <a:ext uri="{FF2B5EF4-FFF2-40B4-BE49-F238E27FC236}">
                <a16:creationId xmlns:a16="http://schemas.microsoft.com/office/drawing/2014/main" id="{AC95952B-5205-474F-896C-7E0C3E0DFD68}"/>
              </a:ext>
            </a:extLst>
          </p:cNvPr>
          <p:cNvSpPr/>
          <p:nvPr/>
        </p:nvSpPr>
        <p:spPr>
          <a:xfrm>
            <a:off x="3564290" y="11713098"/>
            <a:ext cx="1684739" cy="504754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Aim</a:t>
            </a:r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E869F8C-EA24-4EEC-8CA6-4F81637DD147}"/>
              </a:ext>
            </a:extLst>
          </p:cNvPr>
          <p:cNvSpPr txBox="1"/>
          <p:nvPr/>
        </p:nvSpPr>
        <p:spPr>
          <a:xfrm>
            <a:off x="286734" y="15182044"/>
            <a:ext cx="4557658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flowchart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B9B0062F-8354-4EB6-93C8-380B62DED0D7}"/>
              </a:ext>
            </a:extLst>
          </p:cNvPr>
          <p:cNvGrpSpPr/>
          <p:nvPr/>
        </p:nvGrpSpPr>
        <p:grpSpPr>
          <a:xfrm>
            <a:off x="395439" y="16658799"/>
            <a:ext cx="8430023" cy="7256411"/>
            <a:chOff x="467099" y="16269543"/>
            <a:chExt cx="8430023" cy="7256411"/>
          </a:xfrm>
        </p:grpSpPr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8A543D91-E6F7-49C5-BE1E-D8A86D38E395}"/>
                </a:ext>
              </a:extLst>
            </p:cNvPr>
            <p:cNvSpPr txBox="1"/>
            <p:nvPr/>
          </p:nvSpPr>
          <p:spPr>
            <a:xfrm>
              <a:off x="1142598" y="17520120"/>
              <a:ext cx="164674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Fresh group</a:t>
              </a:r>
              <a:endPara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9319B80A-9DB7-44FB-B3B2-CD3F01AE0EF8}"/>
                </a:ext>
              </a:extLst>
            </p:cNvPr>
            <p:cNvSpPr txBox="1"/>
            <p:nvPr/>
          </p:nvSpPr>
          <p:spPr>
            <a:xfrm>
              <a:off x="4194313" y="17507754"/>
              <a:ext cx="26915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Frozen-thawed group</a:t>
              </a:r>
              <a:endPara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204002FA-8895-463D-A713-8B20F211074B}"/>
                </a:ext>
              </a:extLst>
            </p:cNvPr>
            <p:cNvSpPr txBox="1"/>
            <p:nvPr/>
          </p:nvSpPr>
          <p:spPr>
            <a:xfrm>
              <a:off x="4834143" y="17929340"/>
              <a:ext cx="25677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Frozen at -60</a:t>
              </a:r>
              <a:r>
                <a:rPr lang="zh-CN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℃</a:t>
              </a:r>
              <a:r>
                <a: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thawed in ice water</a:t>
              </a:r>
              <a:endPara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E2E2C260-A10A-456C-9B23-C27DC0914C0C}"/>
                </a:ext>
              </a:extLst>
            </p:cNvPr>
            <p:cNvSpPr txBox="1"/>
            <p:nvPr/>
          </p:nvSpPr>
          <p:spPr>
            <a:xfrm>
              <a:off x="841801" y="18651135"/>
              <a:ext cx="470952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Soaked in sterilized seawater for 20 min</a:t>
              </a:r>
              <a:endPara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ED5C0DC6-49C6-4788-8063-215047E30E02}"/>
                </a:ext>
              </a:extLst>
            </p:cNvPr>
            <p:cNvSpPr/>
            <p:nvPr/>
          </p:nvSpPr>
          <p:spPr>
            <a:xfrm>
              <a:off x="1111937" y="19450827"/>
              <a:ext cx="416869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2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Packed into a sampling bag individually </a:t>
              </a:r>
              <a:endPara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63F8AAF2-39C7-478B-BF57-47A396D3E130}"/>
                </a:ext>
              </a:extLst>
            </p:cNvPr>
            <p:cNvSpPr/>
            <p:nvPr/>
          </p:nvSpPr>
          <p:spPr>
            <a:xfrm>
              <a:off x="1660234" y="20580003"/>
              <a:ext cx="305159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2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Kept at 4 </a:t>
              </a:r>
              <a:r>
                <a:rPr lang="zh-CN" altLang="en-US" sz="22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℃ </a:t>
              </a:r>
              <a:r>
                <a:rPr lang="en-US" altLang="zh-CN" sz="22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for 0~4 days</a:t>
              </a:r>
              <a:endPara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66024263-6C3E-46C4-8ED7-C45D1055820B}"/>
                </a:ext>
              </a:extLst>
            </p:cNvPr>
            <p:cNvGrpSpPr/>
            <p:nvPr/>
          </p:nvGrpSpPr>
          <p:grpSpPr>
            <a:xfrm>
              <a:off x="2007779" y="16273049"/>
              <a:ext cx="1369159" cy="1262668"/>
              <a:chOff x="2302738" y="852085"/>
              <a:chExt cx="1256146" cy="1228436"/>
            </a:xfrm>
          </p:grpSpPr>
          <p:grpSp>
            <p:nvGrpSpPr>
              <p:cNvPr id="58" name="组合 57">
                <a:extLst>
                  <a:ext uri="{FF2B5EF4-FFF2-40B4-BE49-F238E27FC236}">
                    <a16:creationId xmlns:a16="http://schemas.microsoft.com/office/drawing/2014/main" id="{2EBED539-B327-4AE1-AA3A-A654E70CCF84}"/>
                  </a:ext>
                </a:extLst>
              </p:cNvPr>
              <p:cNvGrpSpPr/>
              <p:nvPr/>
            </p:nvGrpSpPr>
            <p:grpSpPr>
              <a:xfrm>
                <a:off x="2302738" y="852085"/>
                <a:ext cx="1256146" cy="1228436"/>
                <a:chOff x="3041647" y="835955"/>
                <a:chExt cx="1256146" cy="1228436"/>
              </a:xfrm>
            </p:grpSpPr>
            <p:sp>
              <p:nvSpPr>
                <p:cNvPr id="63" name="椭圆 62">
                  <a:extLst>
                    <a:ext uri="{FF2B5EF4-FFF2-40B4-BE49-F238E27FC236}">
                      <a16:creationId xmlns:a16="http://schemas.microsoft.com/office/drawing/2014/main" id="{FA9768A4-14D4-48E4-AB03-BDEE287CA3A4}"/>
                    </a:ext>
                  </a:extLst>
                </p:cNvPr>
                <p:cNvSpPr/>
                <p:nvPr/>
              </p:nvSpPr>
              <p:spPr>
                <a:xfrm>
                  <a:off x="3041647" y="835955"/>
                  <a:ext cx="1256146" cy="1228436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64" name="直接连接符 63">
                  <a:extLst>
                    <a:ext uri="{FF2B5EF4-FFF2-40B4-BE49-F238E27FC236}">
                      <a16:creationId xmlns:a16="http://schemas.microsoft.com/office/drawing/2014/main" id="{59DAF60B-6EDB-4E7C-B7C8-350A5C84A350}"/>
                    </a:ext>
                  </a:extLst>
                </p:cNvPr>
                <p:cNvCxnSpPr>
                  <a:stCxn id="63" idx="2"/>
                  <a:endCxn id="63" idx="6"/>
                </p:cNvCxnSpPr>
                <p:nvPr/>
              </p:nvCxnSpPr>
              <p:spPr>
                <a:xfrm>
                  <a:off x="3041647" y="1450173"/>
                  <a:ext cx="1256146" cy="0"/>
                </a:xfrm>
                <a:prstGeom prst="line">
                  <a:avLst/>
                </a:prstGeom>
                <a:ln w="19050"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接连接符 64">
                  <a:extLst>
                    <a:ext uri="{FF2B5EF4-FFF2-40B4-BE49-F238E27FC236}">
                      <a16:creationId xmlns:a16="http://schemas.microsoft.com/office/drawing/2014/main" id="{CB9C2AE5-21CD-4E82-BD17-BA4A1679B34C}"/>
                    </a:ext>
                  </a:extLst>
                </p:cNvPr>
                <p:cNvCxnSpPr>
                  <a:stCxn id="63" idx="0"/>
                  <a:endCxn id="63" idx="4"/>
                </p:cNvCxnSpPr>
                <p:nvPr/>
              </p:nvCxnSpPr>
              <p:spPr>
                <a:xfrm>
                  <a:off x="3669720" y="835955"/>
                  <a:ext cx="0" cy="1228436"/>
                </a:xfrm>
                <a:prstGeom prst="line">
                  <a:avLst/>
                </a:prstGeom>
                <a:ln w="19050"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A6891D90-4D71-46B7-9E7A-D9080FBA3CFA}"/>
                  </a:ext>
                </a:extLst>
              </p:cNvPr>
              <p:cNvSpPr txBox="1"/>
              <p:nvPr/>
            </p:nvSpPr>
            <p:spPr>
              <a:xfrm>
                <a:off x="2549237" y="1080656"/>
                <a:ext cx="249383" cy="419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zh-CN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2D9F0D5F-0012-464C-BA99-86B98E537E8C}"/>
                  </a:ext>
                </a:extLst>
              </p:cNvPr>
              <p:cNvSpPr txBox="1"/>
              <p:nvPr/>
            </p:nvSpPr>
            <p:spPr>
              <a:xfrm>
                <a:off x="3016539" y="1075173"/>
                <a:ext cx="249383" cy="419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zh-CN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5A942C72-E8E4-46E3-AF88-658EFCE5D878}"/>
                  </a:ext>
                </a:extLst>
              </p:cNvPr>
              <p:cNvSpPr txBox="1"/>
              <p:nvPr/>
            </p:nvSpPr>
            <p:spPr>
              <a:xfrm>
                <a:off x="2995466" y="1541578"/>
                <a:ext cx="249383" cy="419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68EC1652-388A-442D-9A79-81CFCC19B2A7}"/>
                  </a:ext>
                </a:extLst>
              </p:cNvPr>
              <p:cNvSpPr txBox="1"/>
              <p:nvPr/>
            </p:nvSpPr>
            <p:spPr>
              <a:xfrm>
                <a:off x="2556738" y="1547060"/>
                <a:ext cx="249383" cy="419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zh-CN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64D146DF-5658-4555-A6EF-A75F1DDC223F}"/>
                </a:ext>
              </a:extLst>
            </p:cNvPr>
            <p:cNvSpPr/>
            <p:nvPr/>
          </p:nvSpPr>
          <p:spPr>
            <a:xfrm>
              <a:off x="1898081" y="21902387"/>
              <a:ext cx="256246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2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Freshness analysis</a:t>
              </a:r>
              <a:endPara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2AB64D04-1264-486D-83B8-F1205A245CF3}"/>
                </a:ext>
              </a:extLst>
            </p:cNvPr>
            <p:cNvSpPr/>
            <p:nvPr/>
          </p:nvSpPr>
          <p:spPr>
            <a:xfrm>
              <a:off x="4900884" y="20725187"/>
              <a:ext cx="3996238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Sensory evaluation (Triangle test &amp; Quality index method)</a:t>
              </a:r>
            </a:p>
            <a:p>
              <a:r>
                <a: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Microscopic observation of myofibrils</a:t>
              </a:r>
            </a:p>
            <a:p>
              <a:r>
                <a: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</a:t>
              </a:r>
              <a:r>
                <a:rPr lang="en-US" altLang="zh-CN" sz="2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2+</a:t>
              </a:r>
              <a:r>
                <a: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-ATPase activity</a:t>
              </a:r>
            </a:p>
            <a:p>
              <a:r>
                <a: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Mg</a:t>
              </a:r>
              <a:r>
                <a:rPr lang="en-US" altLang="zh-CN" sz="2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2+</a:t>
              </a:r>
              <a:r>
                <a: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-ATPase activity</a:t>
              </a:r>
            </a:p>
            <a:p>
              <a:r>
                <a: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ATP related compounds</a:t>
              </a:r>
            </a:p>
            <a:p>
              <a:r>
                <a: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 value</a:t>
              </a:r>
            </a:p>
          </p:txBody>
        </p:sp>
        <p:sp>
          <p:nvSpPr>
            <p:cNvPr id="68" name="左大括号 67">
              <a:extLst>
                <a:ext uri="{FF2B5EF4-FFF2-40B4-BE49-F238E27FC236}">
                  <a16:creationId xmlns:a16="http://schemas.microsoft.com/office/drawing/2014/main" id="{43654F98-E6E7-42D8-815C-259DB4C3FCAD}"/>
                </a:ext>
              </a:extLst>
            </p:cNvPr>
            <p:cNvSpPr/>
            <p:nvPr/>
          </p:nvSpPr>
          <p:spPr>
            <a:xfrm>
              <a:off x="4597002" y="20933519"/>
              <a:ext cx="274426" cy="2406228"/>
            </a:xfrm>
            <a:prstGeom prst="lef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右中括号 68">
              <a:extLst>
                <a:ext uri="{FF2B5EF4-FFF2-40B4-BE49-F238E27FC236}">
                  <a16:creationId xmlns:a16="http://schemas.microsoft.com/office/drawing/2014/main" id="{C8AE6F1A-75C8-4D8C-AFC7-4315F7BA15FF}"/>
                </a:ext>
              </a:extLst>
            </p:cNvPr>
            <p:cNvSpPr/>
            <p:nvPr/>
          </p:nvSpPr>
          <p:spPr>
            <a:xfrm rot="5400000">
              <a:off x="3191801" y="16621266"/>
              <a:ext cx="258350" cy="2929013"/>
            </a:xfrm>
            <a:prstGeom prst="rightBracket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0" name="直接箭头连接符 69">
              <a:extLst>
                <a:ext uri="{FF2B5EF4-FFF2-40B4-BE49-F238E27FC236}">
                  <a16:creationId xmlns:a16="http://schemas.microsoft.com/office/drawing/2014/main" id="{1015228D-C7CB-49F9-AC8A-9BFE33EE8D41}"/>
                </a:ext>
              </a:extLst>
            </p:cNvPr>
            <p:cNvCxnSpPr>
              <a:cxnSpLocks/>
              <a:endCxn id="54" idx="0"/>
            </p:cNvCxnSpPr>
            <p:nvPr/>
          </p:nvCxnSpPr>
          <p:spPr>
            <a:xfrm>
              <a:off x="3196563" y="18212298"/>
              <a:ext cx="0" cy="43883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箭头连接符 70">
              <a:extLst>
                <a:ext uri="{FF2B5EF4-FFF2-40B4-BE49-F238E27FC236}">
                  <a16:creationId xmlns:a16="http://schemas.microsoft.com/office/drawing/2014/main" id="{17DD7EF9-8B66-4B1F-B41B-9862B06E2148}"/>
                </a:ext>
              </a:extLst>
            </p:cNvPr>
            <p:cNvCxnSpPr>
              <a:cxnSpLocks/>
              <a:stCxn id="54" idx="2"/>
              <a:endCxn id="55" idx="0"/>
            </p:cNvCxnSpPr>
            <p:nvPr/>
          </p:nvCxnSpPr>
          <p:spPr>
            <a:xfrm flipH="1">
              <a:off x="3196283" y="19082022"/>
              <a:ext cx="280" cy="36880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箭头连接符 71">
              <a:extLst>
                <a:ext uri="{FF2B5EF4-FFF2-40B4-BE49-F238E27FC236}">
                  <a16:creationId xmlns:a16="http://schemas.microsoft.com/office/drawing/2014/main" id="{0243BD35-82F7-4976-B122-CFAF4E38DC91}"/>
                </a:ext>
              </a:extLst>
            </p:cNvPr>
            <p:cNvCxnSpPr>
              <a:cxnSpLocks/>
              <a:stCxn id="55" idx="2"/>
              <a:endCxn id="56" idx="0"/>
            </p:cNvCxnSpPr>
            <p:nvPr/>
          </p:nvCxnSpPr>
          <p:spPr>
            <a:xfrm flipH="1">
              <a:off x="3186034" y="20220268"/>
              <a:ext cx="10249" cy="35973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箭头连接符 72">
              <a:extLst>
                <a:ext uri="{FF2B5EF4-FFF2-40B4-BE49-F238E27FC236}">
                  <a16:creationId xmlns:a16="http://schemas.microsoft.com/office/drawing/2014/main" id="{3D29F6DC-3C41-4AA2-B4D5-8D91A563FA34}"/>
                </a:ext>
              </a:extLst>
            </p:cNvPr>
            <p:cNvCxnSpPr>
              <a:cxnSpLocks/>
              <a:stCxn id="56" idx="2"/>
              <a:endCxn id="66" idx="0"/>
            </p:cNvCxnSpPr>
            <p:nvPr/>
          </p:nvCxnSpPr>
          <p:spPr>
            <a:xfrm flipH="1">
              <a:off x="3179315" y="21010890"/>
              <a:ext cx="6719" cy="89149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9F4BDA48-0E73-45E5-8012-06CC021E93CD}"/>
                </a:ext>
              </a:extLst>
            </p:cNvPr>
            <p:cNvGrpSpPr/>
            <p:nvPr/>
          </p:nvGrpSpPr>
          <p:grpSpPr>
            <a:xfrm>
              <a:off x="467099" y="16269543"/>
              <a:ext cx="1369159" cy="1262668"/>
              <a:chOff x="2302738" y="852085"/>
              <a:chExt cx="1256146" cy="1228436"/>
            </a:xfrm>
          </p:grpSpPr>
          <p:grpSp>
            <p:nvGrpSpPr>
              <p:cNvPr id="75" name="组合 74">
                <a:extLst>
                  <a:ext uri="{FF2B5EF4-FFF2-40B4-BE49-F238E27FC236}">
                    <a16:creationId xmlns:a16="http://schemas.microsoft.com/office/drawing/2014/main" id="{B4E081FC-F5FE-4834-9ACE-2084023C1283}"/>
                  </a:ext>
                </a:extLst>
              </p:cNvPr>
              <p:cNvGrpSpPr/>
              <p:nvPr/>
            </p:nvGrpSpPr>
            <p:grpSpPr>
              <a:xfrm>
                <a:off x="2302738" y="852085"/>
                <a:ext cx="1256146" cy="1228436"/>
                <a:chOff x="3041647" y="835955"/>
                <a:chExt cx="1256146" cy="1228436"/>
              </a:xfrm>
            </p:grpSpPr>
            <p:sp>
              <p:nvSpPr>
                <p:cNvPr id="80" name="椭圆 79">
                  <a:extLst>
                    <a:ext uri="{FF2B5EF4-FFF2-40B4-BE49-F238E27FC236}">
                      <a16:creationId xmlns:a16="http://schemas.microsoft.com/office/drawing/2014/main" id="{1C79FC11-F33B-46B0-9773-8DE8ECBFF3AD}"/>
                    </a:ext>
                  </a:extLst>
                </p:cNvPr>
                <p:cNvSpPr/>
                <p:nvPr/>
              </p:nvSpPr>
              <p:spPr>
                <a:xfrm>
                  <a:off x="3041647" y="835955"/>
                  <a:ext cx="1256146" cy="1228436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81" name="直接连接符 80">
                  <a:extLst>
                    <a:ext uri="{FF2B5EF4-FFF2-40B4-BE49-F238E27FC236}">
                      <a16:creationId xmlns:a16="http://schemas.microsoft.com/office/drawing/2014/main" id="{8974C8BB-E903-4782-AD81-E59A98007A3B}"/>
                    </a:ext>
                  </a:extLst>
                </p:cNvPr>
                <p:cNvCxnSpPr>
                  <a:stCxn id="80" idx="2"/>
                  <a:endCxn id="80" idx="6"/>
                </p:cNvCxnSpPr>
                <p:nvPr/>
              </p:nvCxnSpPr>
              <p:spPr>
                <a:xfrm>
                  <a:off x="3041647" y="1450173"/>
                  <a:ext cx="1256146" cy="0"/>
                </a:xfrm>
                <a:prstGeom prst="line">
                  <a:avLst/>
                </a:prstGeom>
                <a:ln w="19050"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81">
                  <a:extLst>
                    <a:ext uri="{FF2B5EF4-FFF2-40B4-BE49-F238E27FC236}">
                      <a16:creationId xmlns:a16="http://schemas.microsoft.com/office/drawing/2014/main" id="{7CE15690-C2A2-4D63-BCF9-FC9AE0DCB35D}"/>
                    </a:ext>
                  </a:extLst>
                </p:cNvPr>
                <p:cNvCxnSpPr>
                  <a:stCxn id="80" idx="0"/>
                  <a:endCxn id="80" idx="4"/>
                </p:cNvCxnSpPr>
                <p:nvPr/>
              </p:nvCxnSpPr>
              <p:spPr>
                <a:xfrm>
                  <a:off x="3669720" y="835955"/>
                  <a:ext cx="0" cy="1228436"/>
                </a:xfrm>
                <a:prstGeom prst="line">
                  <a:avLst/>
                </a:prstGeom>
                <a:ln w="19050"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6" name="文本框 75">
                <a:extLst>
                  <a:ext uri="{FF2B5EF4-FFF2-40B4-BE49-F238E27FC236}">
                    <a16:creationId xmlns:a16="http://schemas.microsoft.com/office/drawing/2014/main" id="{4C00DE51-7E66-4623-AC76-FC6438F17307}"/>
                  </a:ext>
                </a:extLst>
              </p:cNvPr>
              <p:cNvSpPr txBox="1"/>
              <p:nvPr/>
            </p:nvSpPr>
            <p:spPr>
              <a:xfrm>
                <a:off x="2549237" y="1080656"/>
                <a:ext cx="249383" cy="419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zh-CN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文本框 76">
                <a:extLst>
                  <a:ext uri="{FF2B5EF4-FFF2-40B4-BE49-F238E27FC236}">
                    <a16:creationId xmlns:a16="http://schemas.microsoft.com/office/drawing/2014/main" id="{2CE5B5D6-CBAC-4CE9-934A-C9DD8547BA9C}"/>
                  </a:ext>
                </a:extLst>
              </p:cNvPr>
              <p:cNvSpPr txBox="1"/>
              <p:nvPr/>
            </p:nvSpPr>
            <p:spPr>
              <a:xfrm>
                <a:off x="3016539" y="1075173"/>
                <a:ext cx="249383" cy="419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zh-CN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文本框 77">
                <a:extLst>
                  <a:ext uri="{FF2B5EF4-FFF2-40B4-BE49-F238E27FC236}">
                    <a16:creationId xmlns:a16="http://schemas.microsoft.com/office/drawing/2014/main" id="{E4EF6661-FBCB-4806-B562-47979CCAF85D}"/>
                  </a:ext>
                </a:extLst>
              </p:cNvPr>
              <p:cNvSpPr txBox="1"/>
              <p:nvPr/>
            </p:nvSpPr>
            <p:spPr>
              <a:xfrm>
                <a:off x="2995466" y="1541578"/>
                <a:ext cx="249383" cy="419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文本框 78">
                <a:extLst>
                  <a:ext uri="{FF2B5EF4-FFF2-40B4-BE49-F238E27FC236}">
                    <a16:creationId xmlns:a16="http://schemas.microsoft.com/office/drawing/2014/main" id="{0F09AB76-9172-41A3-AC48-F786AAE1B015}"/>
                  </a:ext>
                </a:extLst>
              </p:cNvPr>
              <p:cNvSpPr txBox="1"/>
              <p:nvPr/>
            </p:nvSpPr>
            <p:spPr>
              <a:xfrm>
                <a:off x="2556738" y="1547060"/>
                <a:ext cx="249383" cy="419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zh-CN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3" name="组合 82">
              <a:extLst>
                <a:ext uri="{FF2B5EF4-FFF2-40B4-BE49-F238E27FC236}">
                  <a16:creationId xmlns:a16="http://schemas.microsoft.com/office/drawing/2014/main" id="{24389152-1518-4979-93B0-B531E52DB2BE}"/>
                </a:ext>
              </a:extLst>
            </p:cNvPr>
            <p:cNvGrpSpPr/>
            <p:nvPr/>
          </p:nvGrpSpPr>
          <p:grpSpPr>
            <a:xfrm>
              <a:off x="4124917" y="16274972"/>
              <a:ext cx="1369159" cy="1262668"/>
              <a:chOff x="2309249" y="866477"/>
              <a:chExt cx="1256146" cy="1228436"/>
            </a:xfrm>
          </p:grpSpPr>
          <p:grpSp>
            <p:nvGrpSpPr>
              <p:cNvPr id="84" name="组合 83">
                <a:extLst>
                  <a:ext uri="{FF2B5EF4-FFF2-40B4-BE49-F238E27FC236}">
                    <a16:creationId xmlns:a16="http://schemas.microsoft.com/office/drawing/2014/main" id="{700C5024-95C8-4E52-BB6A-8BBE9879140B}"/>
                  </a:ext>
                </a:extLst>
              </p:cNvPr>
              <p:cNvGrpSpPr/>
              <p:nvPr/>
            </p:nvGrpSpPr>
            <p:grpSpPr>
              <a:xfrm>
                <a:off x="2309249" y="866477"/>
                <a:ext cx="1256146" cy="1228436"/>
                <a:chOff x="3048158" y="850347"/>
                <a:chExt cx="1256146" cy="1228436"/>
              </a:xfrm>
            </p:grpSpPr>
            <p:sp>
              <p:nvSpPr>
                <p:cNvPr id="89" name="椭圆 88">
                  <a:extLst>
                    <a:ext uri="{FF2B5EF4-FFF2-40B4-BE49-F238E27FC236}">
                      <a16:creationId xmlns:a16="http://schemas.microsoft.com/office/drawing/2014/main" id="{B0AD1CD9-CD8C-4E48-BC63-9BCBF397DA2D}"/>
                    </a:ext>
                  </a:extLst>
                </p:cNvPr>
                <p:cNvSpPr/>
                <p:nvPr/>
              </p:nvSpPr>
              <p:spPr>
                <a:xfrm>
                  <a:off x="3048158" y="850347"/>
                  <a:ext cx="1256146" cy="1228436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90" name="直接连接符 89">
                  <a:extLst>
                    <a:ext uri="{FF2B5EF4-FFF2-40B4-BE49-F238E27FC236}">
                      <a16:creationId xmlns:a16="http://schemas.microsoft.com/office/drawing/2014/main" id="{745E3222-065B-43D4-9A83-D9C17FB18547}"/>
                    </a:ext>
                  </a:extLst>
                </p:cNvPr>
                <p:cNvCxnSpPr>
                  <a:stCxn id="89" idx="2"/>
                  <a:endCxn id="89" idx="6"/>
                </p:cNvCxnSpPr>
                <p:nvPr/>
              </p:nvCxnSpPr>
              <p:spPr>
                <a:xfrm>
                  <a:off x="3048158" y="1464565"/>
                  <a:ext cx="1256146" cy="0"/>
                </a:xfrm>
                <a:prstGeom prst="line">
                  <a:avLst/>
                </a:prstGeom>
                <a:ln w="19050"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接连接符 90">
                  <a:extLst>
                    <a:ext uri="{FF2B5EF4-FFF2-40B4-BE49-F238E27FC236}">
                      <a16:creationId xmlns:a16="http://schemas.microsoft.com/office/drawing/2014/main" id="{32762EAC-7515-401E-961B-27A0E60566A7}"/>
                    </a:ext>
                  </a:extLst>
                </p:cNvPr>
                <p:cNvCxnSpPr>
                  <a:stCxn id="89" idx="0"/>
                  <a:endCxn id="89" idx="4"/>
                </p:cNvCxnSpPr>
                <p:nvPr/>
              </p:nvCxnSpPr>
              <p:spPr>
                <a:xfrm>
                  <a:off x="3676231" y="850347"/>
                  <a:ext cx="0" cy="1228436"/>
                </a:xfrm>
                <a:prstGeom prst="line">
                  <a:avLst/>
                </a:prstGeom>
                <a:ln w="19050"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37D4DCE8-2807-4576-918D-C99C7C3355AB}"/>
                  </a:ext>
                </a:extLst>
              </p:cNvPr>
              <p:cNvSpPr txBox="1"/>
              <p:nvPr/>
            </p:nvSpPr>
            <p:spPr>
              <a:xfrm>
                <a:off x="2549237" y="1080656"/>
                <a:ext cx="249383" cy="419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zh-CN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文本框 85">
                <a:extLst>
                  <a:ext uri="{FF2B5EF4-FFF2-40B4-BE49-F238E27FC236}">
                    <a16:creationId xmlns:a16="http://schemas.microsoft.com/office/drawing/2014/main" id="{F185019A-F5B2-4113-B93B-9353DAD88C06}"/>
                  </a:ext>
                </a:extLst>
              </p:cNvPr>
              <p:cNvSpPr txBox="1"/>
              <p:nvPr/>
            </p:nvSpPr>
            <p:spPr>
              <a:xfrm>
                <a:off x="3016539" y="1075173"/>
                <a:ext cx="249383" cy="419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zh-CN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文本框 86">
                <a:extLst>
                  <a:ext uri="{FF2B5EF4-FFF2-40B4-BE49-F238E27FC236}">
                    <a16:creationId xmlns:a16="http://schemas.microsoft.com/office/drawing/2014/main" id="{3C8915EE-D1F6-4E00-B49D-DFA01828A4F9}"/>
                  </a:ext>
                </a:extLst>
              </p:cNvPr>
              <p:cNvSpPr txBox="1"/>
              <p:nvPr/>
            </p:nvSpPr>
            <p:spPr>
              <a:xfrm>
                <a:off x="2995466" y="1541578"/>
                <a:ext cx="249383" cy="419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文本框 87">
                <a:extLst>
                  <a:ext uri="{FF2B5EF4-FFF2-40B4-BE49-F238E27FC236}">
                    <a16:creationId xmlns:a16="http://schemas.microsoft.com/office/drawing/2014/main" id="{7AF8A464-1A24-4BFA-A60C-9E918A28DB76}"/>
                  </a:ext>
                </a:extLst>
              </p:cNvPr>
              <p:cNvSpPr txBox="1"/>
              <p:nvPr/>
            </p:nvSpPr>
            <p:spPr>
              <a:xfrm>
                <a:off x="2556738" y="1547060"/>
                <a:ext cx="249383" cy="419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zh-CN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2" name="组合 91">
              <a:extLst>
                <a:ext uri="{FF2B5EF4-FFF2-40B4-BE49-F238E27FC236}">
                  <a16:creationId xmlns:a16="http://schemas.microsoft.com/office/drawing/2014/main" id="{7A4BD7D4-8AA1-4345-B519-9AF609C19E2B}"/>
                </a:ext>
              </a:extLst>
            </p:cNvPr>
            <p:cNvGrpSpPr/>
            <p:nvPr/>
          </p:nvGrpSpPr>
          <p:grpSpPr>
            <a:xfrm>
              <a:off x="5629983" y="16299620"/>
              <a:ext cx="1369160" cy="1262669"/>
              <a:chOff x="2309248" y="866477"/>
              <a:chExt cx="1256147" cy="1228437"/>
            </a:xfrm>
          </p:grpSpPr>
          <p:grpSp>
            <p:nvGrpSpPr>
              <p:cNvPr id="93" name="组合 92">
                <a:extLst>
                  <a:ext uri="{FF2B5EF4-FFF2-40B4-BE49-F238E27FC236}">
                    <a16:creationId xmlns:a16="http://schemas.microsoft.com/office/drawing/2014/main" id="{83B3C954-345B-4D78-B246-9C21F4305B55}"/>
                  </a:ext>
                </a:extLst>
              </p:cNvPr>
              <p:cNvGrpSpPr/>
              <p:nvPr/>
            </p:nvGrpSpPr>
            <p:grpSpPr>
              <a:xfrm>
                <a:off x="2309248" y="866477"/>
                <a:ext cx="1256147" cy="1228437"/>
                <a:chOff x="3048157" y="850347"/>
                <a:chExt cx="1256147" cy="1228437"/>
              </a:xfrm>
            </p:grpSpPr>
            <p:sp>
              <p:nvSpPr>
                <p:cNvPr id="98" name="椭圆 97">
                  <a:extLst>
                    <a:ext uri="{FF2B5EF4-FFF2-40B4-BE49-F238E27FC236}">
                      <a16:creationId xmlns:a16="http://schemas.microsoft.com/office/drawing/2014/main" id="{5CDEF9E5-AEAD-4008-BA43-D525E0B64AE7}"/>
                    </a:ext>
                  </a:extLst>
                </p:cNvPr>
                <p:cNvSpPr/>
                <p:nvPr/>
              </p:nvSpPr>
              <p:spPr>
                <a:xfrm>
                  <a:off x="3048157" y="850348"/>
                  <a:ext cx="1256146" cy="1228436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99" name="直接连接符 98">
                  <a:extLst>
                    <a:ext uri="{FF2B5EF4-FFF2-40B4-BE49-F238E27FC236}">
                      <a16:creationId xmlns:a16="http://schemas.microsoft.com/office/drawing/2014/main" id="{6DB765B8-3858-4905-877C-08C5DA5D6805}"/>
                    </a:ext>
                  </a:extLst>
                </p:cNvPr>
                <p:cNvCxnSpPr>
                  <a:stCxn id="98" idx="2"/>
                  <a:endCxn id="98" idx="6"/>
                </p:cNvCxnSpPr>
                <p:nvPr/>
              </p:nvCxnSpPr>
              <p:spPr>
                <a:xfrm>
                  <a:off x="3048158" y="1464565"/>
                  <a:ext cx="1256146" cy="0"/>
                </a:xfrm>
                <a:prstGeom prst="line">
                  <a:avLst/>
                </a:prstGeom>
                <a:ln w="19050"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>
                  <a:extLst>
                    <a:ext uri="{FF2B5EF4-FFF2-40B4-BE49-F238E27FC236}">
                      <a16:creationId xmlns:a16="http://schemas.microsoft.com/office/drawing/2014/main" id="{D50D3FD8-434F-4048-A9BC-D7EFB1F8917A}"/>
                    </a:ext>
                  </a:extLst>
                </p:cNvPr>
                <p:cNvCxnSpPr>
                  <a:stCxn id="98" idx="0"/>
                  <a:endCxn id="98" idx="4"/>
                </p:cNvCxnSpPr>
                <p:nvPr/>
              </p:nvCxnSpPr>
              <p:spPr>
                <a:xfrm>
                  <a:off x="3676231" y="850347"/>
                  <a:ext cx="0" cy="1228436"/>
                </a:xfrm>
                <a:prstGeom prst="line">
                  <a:avLst/>
                </a:prstGeom>
                <a:ln w="19050"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10F3FDCB-91C8-4488-B50A-CB3F4DFC0995}"/>
                  </a:ext>
                </a:extLst>
              </p:cNvPr>
              <p:cNvSpPr txBox="1"/>
              <p:nvPr/>
            </p:nvSpPr>
            <p:spPr>
              <a:xfrm>
                <a:off x="2549237" y="1080656"/>
                <a:ext cx="249383" cy="419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zh-CN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5" name="文本框 94">
                <a:extLst>
                  <a:ext uri="{FF2B5EF4-FFF2-40B4-BE49-F238E27FC236}">
                    <a16:creationId xmlns:a16="http://schemas.microsoft.com/office/drawing/2014/main" id="{0C7DF5D2-D217-493F-9204-4CD5CE1EDA76}"/>
                  </a:ext>
                </a:extLst>
              </p:cNvPr>
              <p:cNvSpPr txBox="1"/>
              <p:nvPr/>
            </p:nvSpPr>
            <p:spPr>
              <a:xfrm>
                <a:off x="3016539" y="1075173"/>
                <a:ext cx="249383" cy="419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zh-CN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F8A84BB6-2621-494B-A5CC-D5233FB1FFEB}"/>
                  </a:ext>
                </a:extLst>
              </p:cNvPr>
              <p:cNvSpPr txBox="1"/>
              <p:nvPr/>
            </p:nvSpPr>
            <p:spPr>
              <a:xfrm>
                <a:off x="2995466" y="1541578"/>
                <a:ext cx="249383" cy="419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EBCC3D87-64F6-4A4C-B848-4346900B2208}"/>
                  </a:ext>
                </a:extLst>
              </p:cNvPr>
              <p:cNvSpPr txBox="1"/>
              <p:nvPr/>
            </p:nvSpPr>
            <p:spPr>
              <a:xfrm>
                <a:off x="2556738" y="1547060"/>
                <a:ext cx="249383" cy="419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zh-CN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aphicFrame>
        <p:nvGraphicFramePr>
          <p:cNvPr id="131" name="表格 130">
            <a:extLst>
              <a:ext uri="{FF2B5EF4-FFF2-40B4-BE49-F238E27FC236}">
                <a16:creationId xmlns:a16="http://schemas.microsoft.com/office/drawing/2014/main" id="{16FBDEC6-CB40-4957-B869-39026288FC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042831"/>
              </p:ext>
            </p:extLst>
          </p:nvPr>
        </p:nvGraphicFramePr>
        <p:xfrm>
          <a:off x="9450154" y="5647950"/>
          <a:ext cx="13677063" cy="63093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561754">
                  <a:extLst>
                    <a:ext uri="{9D8B030D-6E8A-4147-A177-3AD203B41FA5}">
                      <a16:colId xmlns:a16="http://schemas.microsoft.com/office/drawing/2014/main" val="2331716506"/>
                    </a:ext>
                  </a:extLst>
                </a:gridCol>
                <a:gridCol w="1857511">
                  <a:extLst>
                    <a:ext uri="{9D8B030D-6E8A-4147-A177-3AD203B41FA5}">
                      <a16:colId xmlns:a16="http://schemas.microsoft.com/office/drawing/2014/main" val="3789522424"/>
                    </a:ext>
                  </a:extLst>
                </a:gridCol>
                <a:gridCol w="1709633">
                  <a:extLst>
                    <a:ext uri="{9D8B030D-6E8A-4147-A177-3AD203B41FA5}">
                      <a16:colId xmlns:a16="http://schemas.microsoft.com/office/drawing/2014/main" val="3320355267"/>
                    </a:ext>
                  </a:extLst>
                </a:gridCol>
                <a:gridCol w="1709633">
                  <a:extLst>
                    <a:ext uri="{9D8B030D-6E8A-4147-A177-3AD203B41FA5}">
                      <a16:colId xmlns:a16="http://schemas.microsoft.com/office/drawing/2014/main" val="4045743124"/>
                    </a:ext>
                  </a:extLst>
                </a:gridCol>
                <a:gridCol w="1709633">
                  <a:extLst>
                    <a:ext uri="{9D8B030D-6E8A-4147-A177-3AD203B41FA5}">
                      <a16:colId xmlns:a16="http://schemas.microsoft.com/office/drawing/2014/main" val="1856326024"/>
                    </a:ext>
                  </a:extLst>
                </a:gridCol>
                <a:gridCol w="1709633">
                  <a:extLst>
                    <a:ext uri="{9D8B030D-6E8A-4147-A177-3AD203B41FA5}">
                      <a16:colId xmlns:a16="http://schemas.microsoft.com/office/drawing/2014/main" val="643192670"/>
                    </a:ext>
                  </a:extLst>
                </a:gridCol>
                <a:gridCol w="1579256">
                  <a:extLst>
                    <a:ext uri="{9D8B030D-6E8A-4147-A177-3AD203B41FA5}">
                      <a16:colId xmlns:a16="http://schemas.microsoft.com/office/drawing/2014/main" val="4117770186"/>
                    </a:ext>
                  </a:extLst>
                </a:gridCol>
                <a:gridCol w="1840010">
                  <a:extLst>
                    <a:ext uri="{9D8B030D-6E8A-4147-A177-3AD203B41FA5}">
                      <a16:colId xmlns:a16="http://schemas.microsoft.com/office/drawing/2014/main" val="1712035284"/>
                    </a:ext>
                  </a:extLst>
                </a:gridCol>
              </a:tblGrid>
              <a:tr h="601663"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 days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Samples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Appearance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Odor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Texture</a:t>
                      </a:r>
                      <a:endParaRPr lang="zh-CN" sz="23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Taste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score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Acceptability (%)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8570"/>
                  </a:ext>
                </a:extLst>
              </a:tr>
              <a:tr h="1203326"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Fresh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Frozen-thawed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0.14±0.38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1.14±0.69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0.43±0.53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cd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1.71±0.76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275640"/>
                  </a:ext>
                </a:extLst>
              </a:tr>
              <a:tr h="1203326"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Fresh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Frozen-thawed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0.71±0.49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0.57±0.53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bc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0.14±0.38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0.29±0.49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bc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0.86±0.38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1.71±0.49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0.71±0.49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bc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2.43±1.13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3.57±0.53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zh-CN" sz="23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350081"/>
                  </a:ext>
                </a:extLst>
              </a:tr>
              <a:tr h="1203326"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Fresh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Frozen-thawed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1.57±0.53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0.86±0.38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0.71±0.49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0.71±0.49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1.00±0.58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1.14±0.38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bc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1.29±0.49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4.43±0.98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4.86±0.69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bc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85.7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71.4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729024"/>
                  </a:ext>
                </a:extLst>
              </a:tr>
              <a:tr h="1203326"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zh-CN" sz="23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Fresh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Frozen-thawed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1.57±0.53</a:t>
                      </a:r>
                      <a:r>
                        <a:rPr lang="en-US" sz="2300" kern="10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zh-CN" sz="23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3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0.86±0.38</a:t>
                      </a:r>
                      <a:r>
                        <a:rPr lang="en-US" sz="2300" kern="10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zh-CN" sz="23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1.57±0.79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1.29±0.49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1.29±0.49</a:t>
                      </a:r>
                      <a:r>
                        <a:rPr lang="en-US" sz="2300" kern="10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bc</a:t>
                      </a:r>
                      <a:endParaRPr lang="zh-CN" sz="23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3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2.43±0.53</a:t>
                      </a:r>
                      <a:r>
                        <a:rPr lang="en-US" sz="2300" kern="10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zh-CN" sz="23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1.29±0.49</a:t>
                      </a:r>
                      <a:r>
                        <a:rPr lang="en-US" sz="2300" kern="10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zh-CN" sz="23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3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2.14±0.69</a:t>
                      </a:r>
                      <a:r>
                        <a:rPr lang="en-US" sz="2300" kern="10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zh-CN" sz="23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5.71±0.95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2300" kern="1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71±1.11</a:t>
                      </a:r>
                      <a:r>
                        <a:rPr lang="en-US" sz="230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42.8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zh-CN" sz="23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4575" marR="745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197476"/>
                  </a:ext>
                </a:extLst>
              </a:tr>
            </a:tbl>
          </a:graphicData>
        </a:graphic>
      </p:graphicFrame>
      <p:sp>
        <p:nvSpPr>
          <p:cNvPr id="134" name="文本框 133">
            <a:extLst>
              <a:ext uri="{FF2B5EF4-FFF2-40B4-BE49-F238E27FC236}">
                <a16:creationId xmlns:a16="http://schemas.microsoft.com/office/drawing/2014/main" id="{A1183709-4354-4149-A2EE-945ADF99CD47}"/>
              </a:ext>
            </a:extLst>
          </p:cNvPr>
          <p:cNvSpPr txBox="1"/>
          <p:nvPr/>
        </p:nvSpPr>
        <p:spPr>
          <a:xfrm>
            <a:off x="28786484" y="11321735"/>
            <a:ext cx="1402342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 indent="-216000">
              <a:buFont typeface="Arial" panose="020B0604020202020204" pitchFamily="34" charset="0"/>
              <a:buChar char="•"/>
            </a:pPr>
            <a:r>
              <a:rPr lang="en-US" altLang="zh-CN" sz="22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QIM was performed by seven trained panelists (ages: 20~50 years, males: n = 4, females: n = 3)</a:t>
            </a:r>
          </a:p>
          <a:p>
            <a:pPr marL="216000" indent="-216000">
              <a:buFont typeface="Arial" panose="020B0604020202020204" pitchFamily="34" charset="0"/>
              <a:buChar char="•"/>
            </a:pPr>
            <a:r>
              <a:rPr lang="en-US" altLang="zh-CN" sz="22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The percentage in the column of acceptability indicates the proportion of trained panelists who think the scallop adductor muscle can be happily accept</a:t>
            </a:r>
            <a:endParaRPr lang="zh-CN" altLang="en-US" sz="2200" dirty="0"/>
          </a:p>
        </p:txBody>
      </p:sp>
      <p:graphicFrame>
        <p:nvGraphicFramePr>
          <p:cNvPr id="147" name="图表 146">
            <a:extLst>
              <a:ext uri="{FF2B5EF4-FFF2-40B4-BE49-F238E27FC236}">
                <a16:creationId xmlns:a16="http://schemas.microsoft.com/office/drawing/2014/main" id="{3D99732C-704D-4A8D-8D7C-BF8B4C794B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8277842"/>
              </p:ext>
            </p:extLst>
          </p:nvPr>
        </p:nvGraphicFramePr>
        <p:xfrm>
          <a:off x="21192956" y="19262420"/>
          <a:ext cx="5048924" cy="4639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48" name="文本框 147">
            <a:extLst>
              <a:ext uri="{FF2B5EF4-FFF2-40B4-BE49-F238E27FC236}">
                <a16:creationId xmlns:a16="http://schemas.microsoft.com/office/drawing/2014/main" id="{6414890E-CEAC-47FE-BA1D-6449970DEA24}"/>
              </a:ext>
            </a:extLst>
          </p:cNvPr>
          <p:cNvSpPr txBox="1"/>
          <p:nvPr/>
        </p:nvSpPr>
        <p:spPr>
          <a:xfrm>
            <a:off x="9017241" y="4785440"/>
            <a:ext cx="8058616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Sensory evaluation (quality index method)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对话气泡: 圆角矩形 155">
            <a:extLst>
              <a:ext uri="{FF2B5EF4-FFF2-40B4-BE49-F238E27FC236}">
                <a16:creationId xmlns:a16="http://schemas.microsoft.com/office/drawing/2014/main" id="{0D9C56E4-61EC-4A48-A078-D6E43AFCB074}"/>
              </a:ext>
            </a:extLst>
          </p:cNvPr>
          <p:cNvSpPr/>
          <p:nvPr/>
        </p:nvSpPr>
        <p:spPr>
          <a:xfrm>
            <a:off x="23489549" y="9431485"/>
            <a:ext cx="4627456" cy="2628279"/>
          </a:xfrm>
          <a:prstGeom prst="wedgeRoundRectCallout">
            <a:avLst>
              <a:gd name="adj1" fmla="val -71081"/>
              <a:gd name="adj2" fmla="val 3220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 acceptance of frozen-thawed scallop adductor muscle decreased to 0 on day 4, but the microbial index of that sample was still within the acceptable range (</a:t>
            </a:r>
            <a:r>
              <a:rPr kumimoji="0" lang="zh-CN" altLang="en-US" sz="24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＜</a:t>
            </a:r>
            <a:r>
              <a:rPr kumimoji="0" lang="en-US" altLang="zh-CN" sz="24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kumimoji="0" lang="en-US" altLang="zh-CN" sz="2400" b="0" i="0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kumimoji="0" lang="en-US" altLang="zh-CN" sz="24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CFU/g) </a:t>
            </a:r>
            <a:endParaRPr kumimoji="0" lang="en-US" altLang="zh-CN" sz="48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对话气泡: 圆角矩形 163">
            <a:extLst>
              <a:ext uri="{FF2B5EF4-FFF2-40B4-BE49-F238E27FC236}">
                <a16:creationId xmlns:a16="http://schemas.microsoft.com/office/drawing/2014/main" id="{53530910-75BF-4D71-B9E7-DA81154E5417}"/>
              </a:ext>
            </a:extLst>
          </p:cNvPr>
          <p:cNvSpPr/>
          <p:nvPr/>
        </p:nvSpPr>
        <p:spPr>
          <a:xfrm>
            <a:off x="17416195" y="4296658"/>
            <a:ext cx="4436865" cy="1051403"/>
          </a:xfrm>
          <a:prstGeom prst="wedgeRoundRectCallout">
            <a:avLst>
              <a:gd name="adj1" fmla="val -43178"/>
              <a:gd name="adj2" fmla="val 968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Significant differences (</a:t>
            </a:r>
            <a:r>
              <a:rPr kumimoji="0" lang="en-US" altLang="zh-CN" sz="2400" b="0" i="1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kumimoji="0" lang="zh-CN" altLang="en-US" sz="24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＜</a:t>
            </a:r>
            <a:r>
              <a:rPr kumimoji="0" lang="en-US" altLang="zh-CN" sz="24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0.05) after freezing and thawing</a:t>
            </a:r>
            <a:endParaRPr kumimoji="0" lang="en-US" altLang="zh-CN" sz="24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文本框 167">
            <a:extLst>
              <a:ext uri="{FF2B5EF4-FFF2-40B4-BE49-F238E27FC236}">
                <a16:creationId xmlns:a16="http://schemas.microsoft.com/office/drawing/2014/main" id="{D7D81820-645C-4F65-AD74-BCC99A4BB5D6}"/>
              </a:ext>
            </a:extLst>
          </p:cNvPr>
          <p:cNvSpPr txBox="1"/>
          <p:nvPr/>
        </p:nvSpPr>
        <p:spPr>
          <a:xfrm>
            <a:off x="9044350" y="12589300"/>
            <a:ext cx="8084264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microscopic observation of myofibrils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0" name="直接连接符 179">
            <a:extLst>
              <a:ext uri="{FF2B5EF4-FFF2-40B4-BE49-F238E27FC236}">
                <a16:creationId xmlns:a16="http://schemas.microsoft.com/office/drawing/2014/main" id="{AF1D1490-385B-4770-A30A-370A8CABA51B}"/>
              </a:ext>
            </a:extLst>
          </p:cNvPr>
          <p:cNvCxnSpPr>
            <a:cxnSpLocks/>
          </p:cNvCxnSpPr>
          <p:nvPr/>
        </p:nvCxnSpPr>
        <p:spPr>
          <a:xfrm flipV="1">
            <a:off x="9191679" y="12511126"/>
            <a:ext cx="22695518" cy="44195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文本框 182">
            <a:extLst>
              <a:ext uri="{FF2B5EF4-FFF2-40B4-BE49-F238E27FC236}">
                <a16:creationId xmlns:a16="http://schemas.microsoft.com/office/drawing/2014/main" id="{203F2BCB-75E5-4150-8704-F1F60CDD6EEF}"/>
              </a:ext>
            </a:extLst>
          </p:cNvPr>
          <p:cNvSpPr txBox="1"/>
          <p:nvPr/>
        </p:nvSpPr>
        <p:spPr>
          <a:xfrm>
            <a:off x="9534413" y="15943090"/>
            <a:ext cx="7296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effectLst/>
                <a:latin typeface="TimesNewRoman"/>
                <a:ea typeface="宋体" panose="02010600030101010101" pitchFamily="2" charset="-122"/>
                <a:cs typeface="Times New Roman" panose="02020603050405020304" pitchFamily="18" charset="0"/>
              </a:rPr>
              <a:t>The example of myofibrils is shown in the rectangular box, and the example of small unopened clumps is shown in the circle.</a:t>
            </a:r>
          </a:p>
        </p:txBody>
      </p:sp>
      <p:cxnSp>
        <p:nvCxnSpPr>
          <p:cNvPr id="186" name="直接连接符 185">
            <a:extLst>
              <a:ext uri="{FF2B5EF4-FFF2-40B4-BE49-F238E27FC236}">
                <a16:creationId xmlns:a16="http://schemas.microsoft.com/office/drawing/2014/main" id="{FB876226-854D-4748-8975-4CC6BDF8038E}"/>
              </a:ext>
            </a:extLst>
          </p:cNvPr>
          <p:cNvCxnSpPr>
            <a:cxnSpLocks/>
          </p:cNvCxnSpPr>
          <p:nvPr/>
        </p:nvCxnSpPr>
        <p:spPr>
          <a:xfrm flipH="1">
            <a:off x="21107786" y="12613747"/>
            <a:ext cx="32324" cy="11381943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组合 190">
            <a:extLst>
              <a:ext uri="{FF2B5EF4-FFF2-40B4-BE49-F238E27FC236}">
                <a16:creationId xmlns:a16="http://schemas.microsoft.com/office/drawing/2014/main" id="{69A86989-56AA-4F57-9FB6-1E3487AADF52}"/>
              </a:ext>
            </a:extLst>
          </p:cNvPr>
          <p:cNvGrpSpPr/>
          <p:nvPr/>
        </p:nvGrpSpPr>
        <p:grpSpPr>
          <a:xfrm>
            <a:off x="9903462" y="13123819"/>
            <a:ext cx="6717723" cy="2849447"/>
            <a:chOff x="9990058" y="12837874"/>
            <a:chExt cx="6717723" cy="2849447"/>
          </a:xfrm>
        </p:grpSpPr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E9ABFE23-A742-4238-AB36-40C6C54583C9}"/>
                </a:ext>
              </a:extLst>
            </p:cNvPr>
            <p:cNvSpPr txBox="1"/>
            <p:nvPr/>
          </p:nvSpPr>
          <p:spPr>
            <a:xfrm>
              <a:off x="10713805" y="12837874"/>
              <a:ext cx="17155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NewRoman"/>
                </a:rPr>
                <a:t>Fresh-Day 0</a:t>
              </a:r>
              <a:endParaRPr lang="zh-CN" altLang="en-US" sz="2400" dirty="0">
                <a:latin typeface="TimesNewRoman"/>
              </a:endParaRPr>
            </a:p>
          </p:txBody>
        </p:sp>
        <p:sp>
          <p:nvSpPr>
            <p:cNvPr id="146" name="文本框 145">
              <a:extLst>
                <a:ext uri="{FF2B5EF4-FFF2-40B4-BE49-F238E27FC236}">
                  <a16:creationId xmlns:a16="http://schemas.microsoft.com/office/drawing/2014/main" id="{236B900E-5827-4C19-BE67-5B6BFC52F139}"/>
                </a:ext>
              </a:extLst>
            </p:cNvPr>
            <p:cNvSpPr txBox="1"/>
            <p:nvPr/>
          </p:nvSpPr>
          <p:spPr>
            <a:xfrm>
              <a:off x="13730553" y="12843638"/>
              <a:ext cx="28761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NewRoman"/>
                </a:rPr>
                <a:t>Frozen-thawed-Day 0</a:t>
              </a:r>
              <a:endParaRPr lang="zh-CN" altLang="en-US" sz="2400" dirty="0">
                <a:latin typeface="TimesNewRoman"/>
              </a:endParaRPr>
            </a:p>
          </p:txBody>
        </p:sp>
        <p:grpSp>
          <p:nvGrpSpPr>
            <p:cNvPr id="169" name="组合 168">
              <a:extLst>
                <a:ext uri="{FF2B5EF4-FFF2-40B4-BE49-F238E27FC236}">
                  <a16:creationId xmlns:a16="http://schemas.microsoft.com/office/drawing/2014/main" id="{51A99681-B30F-4925-81E7-087B860B9137}"/>
                </a:ext>
              </a:extLst>
            </p:cNvPr>
            <p:cNvGrpSpPr/>
            <p:nvPr/>
          </p:nvGrpSpPr>
          <p:grpSpPr>
            <a:xfrm>
              <a:off x="9990058" y="13317218"/>
              <a:ext cx="3160139" cy="2370103"/>
              <a:chOff x="131391" y="1374296"/>
              <a:chExt cx="2722624" cy="2041968"/>
            </a:xfrm>
          </p:grpSpPr>
          <p:grpSp>
            <p:nvGrpSpPr>
              <p:cNvPr id="170" name="组合 169">
                <a:extLst>
                  <a:ext uri="{FF2B5EF4-FFF2-40B4-BE49-F238E27FC236}">
                    <a16:creationId xmlns:a16="http://schemas.microsoft.com/office/drawing/2014/main" id="{12E89294-1105-47CB-8B49-8866F1CF361F}"/>
                  </a:ext>
                </a:extLst>
              </p:cNvPr>
              <p:cNvGrpSpPr/>
              <p:nvPr/>
            </p:nvGrpSpPr>
            <p:grpSpPr>
              <a:xfrm>
                <a:off x="131391" y="1374296"/>
                <a:ext cx="2722624" cy="2041968"/>
                <a:chOff x="456511" y="305722"/>
                <a:chExt cx="2722624" cy="2041968"/>
              </a:xfrm>
            </p:grpSpPr>
            <p:pic>
              <p:nvPicPr>
                <p:cNvPr id="172" name="图片 171">
                  <a:extLst>
                    <a:ext uri="{FF2B5EF4-FFF2-40B4-BE49-F238E27FC236}">
                      <a16:creationId xmlns:a16="http://schemas.microsoft.com/office/drawing/2014/main" id="{5D849A13-EC84-4739-879D-A92F90C1BB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6511" y="305722"/>
                  <a:ext cx="2722624" cy="2041968"/>
                </a:xfrm>
                <a:prstGeom prst="rect">
                  <a:avLst/>
                </a:prstGeom>
              </p:spPr>
            </p:pic>
            <p:sp>
              <p:nvSpPr>
                <p:cNvPr id="173" name="左中括号 172">
                  <a:extLst>
                    <a:ext uri="{FF2B5EF4-FFF2-40B4-BE49-F238E27FC236}">
                      <a16:creationId xmlns:a16="http://schemas.microsoft.com/office/drawing/2014/main" id="{C6C512DA-D5B7-44CB-9EF7-2F16B7405CF5}"/>
                    </a:ext>
                  </a:extLst>
                </p:cNvPr>
                <p:cNvSpPr/>
                <p:nvPr/>
              </p:nvSpPr>
              <p:spPr>
                <a:xfrm rot="16200000">
                  <a:off x="864854" y="1999124"/>
                  <a:ext cx="59368" cy="477172"/>
                </a:xfrm>
                <a:prstGeom prst="leftBracke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71" name="文本框 170">
                <a:extLst>
                  <a:ext uri="{FF2B5EF4-FFF2-40B4-BE49-F238E27FC236}">
                    <a16:creationId xmlns:a16="http://schemas.microsoft.com/office/drawing/2014/main" id="{BF43D581-4AFE-4EEF-B2DD-9F94F18C1F59}"/>
                  </a:ext>
                </a:extLst>
              </p:cNvPr>
              <p:cNvSpPr txBox="1"/>
              <p:nvPr/>
            </p:nvSpPr>
            <p:spPr>
              <a:xfrm>
                <a:off x="243163" y="3021438"/>
                <a:ext cx="6447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 </a:t>
                </a:r>
                <a:r>
                  <a:rPr lang="en-US" altLang="zh-CN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μm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74" name="组合 173">
              <a:extLst>
                <a:ext uri="{FF2B5EF4-FFF2-40B4-BE49-F238E27FC236}">
                  <a16:creationId xmlns:a16="http://schemas.microsoft.com/office/drawing/2014/main" id="{22C479E1-17E0-4496-AEEC-E4AAEC6668EF}"/>
                </a:ext>
              </a:extLst>
            </p:cNvPr>
            <p:cNvGrpSpPr/>
            <p:nvPr/>
          </p:nvGrpSpPr>
          <p:grpSpPr>
            <a:xfrm>
              <a:off x="13529753" y="13303801"/>
              <a:ext cx="3178028" cy="2383520"/>
              <a:chOff x="131389" y="3705453"/>
              <a:chExt cx="2722624" cy="2041968"/>
            </a:xfrm>
          </p:grpSpPr>
          <p:grpSp>
            <p:nvGrpSpPr>
              <p:cNvPr id="175" name="组合 174">
                <a:extLst>
                  <a:ext uri="{FF2B5EF4-FFF2-40B4-BE49-F238E27FC236}">
                    <a16:creationId xmlns:a16="http://schemas.microsoft.com/office/drawing/2014/main" id="{B15FA470-E9D4-417C-B474-54D1D8E835D6}"/>
                  </a:ext>
                </a:extLst>
              </p:cNvPr>
              <p:cNvGrpSpPr/>
              <p:nvPr/>
            </p:nvGrpSpPr>
            <p:grpSpPr>
              <a:xfrm>
                <a:off x="131389" y="3705453"/>
                <a:ext cx="2722624" cy="2041968"/>
                <a:chOff x="131389" y="3695656"/>
                <a:chExt cx="2722624" cy="2041968"/>
              </a:xfrm>
            </p:grpSpPr>
            <p:pic>
              <p:nvPicPr>
                <p:cNvPr id="177" name="图片 176">
                  <a:extLst>
                    <a:ext uri="{FF2B5EF4-FFF2-40B4-BE49-F238E27FC236}">
                      <a16:creationId xmlns:a16="http://schemas.microsoft.com/office/drawing/2014/main" id="{1D2D2994-0F6C-41A7-9D15-701D502E0B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389" y="3695656"/>
                  <a:ext cx="2722624" cy="2041968"/>
                </a:xfrm>
                <a:prstGeom prst="rect">
                  <a:avLst/>
                </a:prstGeom>
              </p:spPr>
            </p:pic>
            <p:sp>
              <p:nvSpPr>
                <p:cNvPr id="178" name="左中括号 177">
                  <a:extLst>
                    <a:ext uri="{FF2B5EF4-FFF2-40B4-BE49-F238E27FC236}">
                      <a16:creationId xmlns:a16="http://schemas.microsoft.com/office/drawing/2014/main" id="{C9811BA7-EE67-4ECF-8FC6-9C265AB19A92}"/>
                    </a:ext>
                  </a:extLst>
                </p:cNvPr>
                <p:cNvSpPr/>
                <p:nvPr/>
              </p:nvSpPr>
              <p:spPr>
                <a:xfrm rot="16200000">
                  <a:off x="535845" y="5393156"/>
                  <a:ext cx="59368" cy="477172"/>
                </a:xfrm>
                <a:prstGeom prst="leftBracke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76" name="文本框 175">
                <a:extLst>
                  <a:ext uri="{FF2B5EF4-FFF2-40B4-BE49-F238E27FC236}">
                    <a16:creationId xmlns:a16="http://schemas.microsoft.com/office/drawing/2014/main" id="{FF2ABD8F-E7AA-4647-B0B6-1FC252BDA338}"/>
                  </a:ext>
                </a:extLst>
              </p:cNvPr>
              <p:cNvSpPr txBox="1"/>
              <p:nvPr/>
            </p:nvSpPr>
            <p:spPr>
              <a:xfrm>
                <a:off x="243163" y="5378832"/>
                <a:ext cx="6447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 </a:t>
                </a:r>
                <a:r>
                  <a:rPr lang="en-US" altLang="zh-CN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μm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8" name="矩形 187">
              <a:extLst>
                <a:ext uri="{FF2B5EF4-FFF2-40B4-BE49-F238E27FC236}">
                  <a16:creationId xmlns:a16="http://schemas.microsoft.com/office/drawing/2014/main" id="{C14CA1D1-E02B-4271-825B-4E4B158AD53B}"/>
                </a:ext>
              </a:extLst>
            </p:cNvPr>
            <p:cNvSpPr/>
            <p:nvPr/>
          </p:nvSpPr>
          <p:spPr>
            <a:xfrm rot="2368562">
              <a:off x="11012653" y="13936055"/>
              <a:ext cx="1524422" cy="325027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89" name="椭圆 188">
              <a:extLst>
                <a:ext uri="{FF2B5EF4-FFF2-40B4-BE49-F238E27FC236}">
                  <a16:creationId xmlns:a16="http://schemas.microsoft.com/office/drawing/2014/main" id="{B5F120C5-CC73-4065-8C02-85E95DD546D4}"/>
                </a:ext>
              </a:extLst>
            </p:cNvPr>
            <p:cNvSpPr/>
            <p:nvPr/>
          </p:nvSpPr>
          <p:spPr>
            <a:xfrm>
              <a:off x="14658591" y="13672457"/>
              <a:ext cx="370951" cy="319314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cxnSp>
        <p:nvCxnSpPr>
          <p:cNvPr id="193" name="直接连接符 192">
            <a:extLst>
              <a:ext uri="{FF2B5EF4-FFF2-40B4-BE49-F238E27FC236}">
                <a16:creationId xmlns:a16="http://schemas.microsoft.com/office/drawing/2014/main" id="{3B03FFFC-C13B-4300-BBAA-0D81EC469B26}"/>
              </a:ext>
            </a:extLst>
          </p:cNvPr>
          <p:cNvCxnSpPr>
            <a:cxnSpLocks/>
          </p:cNvCxnSpPr>
          <p:nvPr/>
        </p:nvCxnSpPr>
        <p:spPr>
          <a:xfrm>
            <a:off x="9037363" y="16683780"/>
            <a:ext cx="12100994" cy="47345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文本框 194">
            <a:extLst>
              <a:ext uri="{FF2B5EF4-FFF2-40B4-BE49-F238E27FC236}">
                <a16:creationId xmlns:a16="http://schemas.microsoft.com/office/drawing/2014/main" id="{3FE01D2D-0417-43A6-A205-F68FD21D192E}"/>
              </a:ext>
            </a:extLst>
          </p:cNvPr>
          <p:cNvSpPr txBox="1"/>
          <p:nvPr/>
        </p:nvSpPr>
        <p:spPr>
          <a:xfrm>
            <a:off x="9056182" y="16707685"/>
            <a:ext cx="3095847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ATPase activity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6" name="组合 195">
            <a:extLst>
              <a:ext uri="{FF2B5EF4-FFF2-40B4-BE49-F238E27FC236}">
                <a16:creationId xmlns:a16="http://schemas.microsoft.com/office/drawing/2014/main" id="{F5BBE51E-435C-4A96-8381-A3528DEE3DAD}"/>
              </a:ext>
            </a:extLst>
          </p:cNvPr>
          <p:cNvGrpSpPr/>
          <p:nvPr/>
        </p:nvGrpSpPr>
        <p:grpSpPr>
          <a:xfrm>
            <a:off x="9501008" y="19681667"/>
            <a:ext cx="4300117" cy="3575394"/>
            <a:chOff x="372702" y="187002"/>
            <a:chExt cx="5824898" cy="4843195"/>
          </a:xfrm>
        </p:grpSpPr>
        <p:pic>
          <p:nvPicPr>
            <p:cNvPr id="197" name="图片 196">
              <a:extLst>
                <a:ext uri="{FF2B5EF4-FFF2-40B4-BE49-F238E27FC236}">
                  <a16:creationId xmlns:a16="http://schemas.microsoft.com/office/drawing/2014/main" id="{F611B91C-3B9E-416A-A853-80A674376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6075"/>
            <a:stretch/>
          </p:blipFill>
          <p:spPr>
            <a:xfrm>
              <a:off x="372702" y="187002"/>
              <a:ext cx="5824898" cy="4540452"/>
            </a:xfrm>
            <a:prstGeom prst="rect">
              <a:avLst/>
            </a:prstGeom>
          </p:spPr>
        </p:pic>
        <p:sp>
          <p:nvSpPr>
            <p:cNvPr id="198" name="文本框 197">
              <a:extLst>
                <a:ext uri="{FF2B5EF4-FFF2-40B4-BE49-F238E27FC236}">
                  <a16:creationId xmlns:a16="http://schemas.microsoft.com/office/drawing/2014/main" id="{6A0B9760-8780-4772-B9A5-972826EB267E}"/>
                </a:ext>
              </a:extLst>
            </p:cNvPr>
            <p:cNvSpPr txBox="1"/>
            <p:nvPr/>
          </p:nvSpPr>
          <p:spPr>
            <a:xfrm>
              <a:off x="2660142" y="4620823"/>
              <a:ext cx="1433234" cy="409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Storage Day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9" name="文本框 198">
              <a:extLst>
                <a:ext uri="{FF2B5EF4-FFF2-40B4-BE49-F238E27FC236}">
                  <a16:creationId xmlns:a16="http://schemas.microsoft.com/office/drawing/2014/main" id="{D8B0B0B8-66C3-4678-BF81-3574861B9C45}"/>
                </a:ext>
              </a:extLst>
            </p:cNvPr>
            <p:cNvSpPr txBox="1"/>
            <p:nvPr/>
          </p:nvSpPr>
          <p:spPr>
            <a:xfrm>
              <a:off x="1204665" y="693443"/>
              <a:ext cx="524937" cy="409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Aa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0" name="文本框 199">
              <a:extLst>
                <a:ext uri="{FF2B5EF4-FFF2-40B4-BE49-F238E27FC236}">
                  <a16:creationId xmlns:a16="http://schemas.microsoft.com/office/drawing/2014/main" id="{56AB2360-AB42-48E8-B40A-20B479A1C9DE}"/>
                </a:ext>
              </a:extLst>
            </p:cNvPr>
            <p:cNvSpPr txBox="1"/>
            <p:nvPr/>
          </p:nvSpPr>
          <p:spPr>
            <a:xfrm>
              <a:off x="1204665" y="1588102"/>
              <a:ext cx="524937" cy="409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Aa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1" name="文本框 200">
              <a:extLst>
                <a:ext uri="{FF2B5EF4-FFF2-40B4-BE49-F238E27FC236}">
                  <a16:creationId xmlns:a16="http://schemas.microsoft.com/office/drawing/2014/main" id="{259CD19B-C7D9-4ED8-B041-804D908075EB}"/>
                </a:ext>
              </a:extLst>
            </p:cNvPr>
            <p:cNvSpPr txBox="1"/>
            <p:nvPr/>
          </p:nvSpPr>
          <p:spPr>
            <a:xfrm>
              <a:off x="2248387" y="693443"/>
              <a:ext cx="524937" cy="409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Aa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2" name="文本框 201">
              <a:extLst>
                <a:ext uri="{FF2B5EF4-FFF2-40B4-BE49-F238E27FC236}">
                  <a16:creationId xmlns:a16="http://schemas.microsoft.com/office/drawing/2014/main" id="{33D41239-A922-44BE-850C-2F3767521916}"/>
                </a:ext>
              </a:extLst>
            </p:cNvPr>
            <p:cNvSpPr txBox="1"/>
            <p:nvPr/>
          </p:nvSpPr>
          <p:spPr>
            <a:xfrm>
              <a:off x="2261979" y="1483023"/>
              <a:ext cx="524937" cy="409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Aa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3" name="文本框 202">
              <a:extLst>
                <a:ext uri="{FF2B5EF4-FFF2-40B4-BE49-F238E27FC236}">
                  <a16:creationId xmlns:a16="http://schemas.microsoft.com/office/drawing/2014/main" id="{5B820FFF-3299-4843-8599-99B893ACD08E}"/>
                </a:ext>
              </a:extLst>
            </p:cNvPr>
            <p:cNvSpPr txBox="1"/>
            <p:nvPr/>
          </p:nvSpPr>
          <p:spPr>
            <a:xfrm>
              <a:off x="3353098" y="724346"/>
              <a:ext cx="524937" cy="409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Aa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4" name="文本框 203">
              <a:extLst>
                <a:ext uri="{FF2B5EF4-FFF2-40B4-BE49-F238E27FC236}">
                  <a16:creationId xmlns:a16="http://schemas.microsoft.com/office/drawing/2014/main" id="{878F6B57-8293-40EB-A442-C2B0CBB72B6C}"/>
                </a:ext>
              </a:extLst>
            </p:cNvPr>
            <p:cNvSpPr txBox="1"/>
            <p:nvPr/>
          </p:nvSpPr>
          <p:spPr>
            <a:xfrm>
              <a:off x="3326350" y="1718453"/>
              <a:ext cx="524937" cy="409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Aa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" name="文本框 204">
              <a:extLst>
                <a:ext uri="{FF2B5EF4-FFF2-40B4-BE49-F238E27FC236}">
                  <a16:creationId xmlns:a16="http://schemas.microsoft.com/office/drawing/2014/main" id="{1C7F310A-23B1-42F6-8E15-3A8BB51CA645}"/>
                </a:ext>
              </a:extLst>
            </p:cNvPr>
            <p:cNvSpPr txBox="1"/>
            <p:nvPr/>
          </p:nvSpPr>
          <p:spPr>
            <a:xfrm>
              <a:off x="5491148" y="555068"/>
              <a:ext cx="524937" cy="409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Aa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" name="文本框 205">
              <a:extLst>
                <a:ext uri="{FF2B5EF4-FFF2-40B4-BE49-F238E27FC236}">
                  <a16:creationId xmlns:a16="http://schemas.microsoft.com/office/drawing/2014/main" id="{5C823939-A02C-43C3-994A-0E4E5B0A3ABD}"/>
                </a:ext>
              </a:extLst>
            </p:cNvPr>
            <p:cNvSpPr txBox="1"/>
            <p:nvPr/>
          </p:nvSpPr>
          <p:spPr>
            <a:xfrm>
              <a:off x="5448303" y="1368356"/>
              <a:ext cx="524937" cy="409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Aa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6" name="组合 235">
            <a:extLst>
              <a:ext uri="{FF2B5EF4-FFF2-40B4-BE49-F238E27FC236}">
                <a16:creationId xmlns:a16="http://schemas.microsoft.com/office/drawing/2014/main" id="{C0BD0623-490C-4730-8686-5B0BB1707B5D}"/>
              </a:ext>
            </a:extLst>
          </p:cNvPr>
          <p:cNvGrpSpPr/>
          <p:nvPr/>
        </p:nvGrpSpPr>
        <p:grpSpPr>
          <a:xfrm>
            <a:off x="12300095" y="16805316"/>
            <a:ext cx="7231989" cy="2611152"/>
            <a:chOff x="11930352" y="16486548"/>
            <a:chExt cx="7855165" cy="2836154"/>
          </a:xfrm>
        </p:grpSpPr>
        <p:grpSp>
          <p:nvGrpSpPr>
            <p:cNvPr id="234" name="组合 233">
              <a:extLst>
                <a:ext uri="{FF2B5EF4-FFF2-40B4-BE49-F238E27FC236}">
                  <a16:creationId xmlns:a16="http://schemas.microsoft.com/office/drawing/2014/main" id="{F2E495FB-58C3-45B5-BBA0-E214DB26D6C8}"/>
                </a:ext>
              </a:extLst>
            </p:cNvPr>
            <p:cNvGrpSpPr/>
            <p:nvPr/>
          </p:nvGrpSpPr>
          <p:grpSpPr>
            <a:xfrm>
              <a:off x="11930352" y="16844454"/>
              <a:ext cx="7855165" cy="2478248"/>
              <a:chOff x="11506664" y="16448314"/>
              <a:chExt cx="7855165" cy="2478248"/>
            </a:xfrm>
          </p:grpSpPr>
          <p:pic>
            <p:nvPicPr>
              <p:cNvPr id="217" name="Picture 4" descr="sarcomere">
                <a:extLst>
                  <a:ext uri="{FF2B5EF4-FFF2-40B4-BE49-F238E27FC236}">
                    <a16:creationId xmlns:a16="http://schemas.microsoft.com/office/drawing/2014/main" id="{0FDD13BA-844B-49E1-9D81-75F7D8F715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06664" y="16448314"/>
                <a:ext cx="3171553" cy="21527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18" name="组合 217">
                <a:extLst>
                  <a:ext uri="{FF2B5EF4-FFF2-40B4-BE49-F238E27FC236}">
                    <a16:creationId xmlns:a16="http://schemas.microsoft.com/office/drawing/2014/main" id="{EEFCD81E-A17B-4D4B-ABA6-5CA7ADD2B238}"/>
                  </a:ext>
                </a:extLst>
              </p:cNvPr>
              <p:cNvGrpSpPr/>
              <p:nvPr/>
            </p:nvGrpSpPr>
            <p:grpSpPr>
              <a:xfrm>
                <a:off x="15719652" y="16643605"/>
                <a:ext cx="3642177" cy="2282957"/>
                <a:chOff x="2237966" y="3422678"/>
                <a:chExt cx="4856234" cy="3043942"/>
              </a:xfrm>
            </p:grpSpPr>
            <p:grpSp>
              <p:nvGrpSpPr>
                <p:cNvPr id="219" name="组合 218">
                  <a:extLst>
                    <a:ext uri="{FF2B5EF4-FFF2-40B4-BE49-F238E27FC236}">
                      <a16:creationId xmlns:a16="http://schemas.microsoft.com/office/drawing/2014/main" id="{A0C0AE4A-07E1-4DE2-AEC4-EB648C6E4C31}"/>
                    </a:ext>
                  </a:extLst>
                </p:cNvPr>
                <p:cNvGrpSpPr/>
                <p:nvPr/>
              </p:nvGrpSpPr>
              <p:grpSpPr>
                <a:xfrm>
                  <a:off x="2237966" y="3422678"/>
                  <a:ext cx="4856234" cy="3015408"/>
                  <a:chOff x="4230612" y="1222502"/>
                  <a:chExt cx="4856234" cy="3015408"/>
                </a:xfrm>
              </p:grpSpPr>
              <p:pic>
                <p:nvPicPr>
                  <p:cNvPr id="221" name="Picture 20" descr="myosin">
                    <a:extLst>
                      <a:ext uri="{FF2B5EF4-FFF2-40B4-BE49-F238E27FC236}">
                        <a16:creationId xmlns:a16="http://schemas.microsoft.com/office/drawing/2014/main" id="{5E3173E2-760F-4B16-B912-AB3B58D0D97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230612" y="1364970"/>
                    <a:ext cx="3668546" cy="28729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222" name="组合 221">
                    <a:extLst>
                      <a:ext uri="{FF2B5EF4-FFF2-40B4-BE49-F238E27FC236}">
                        <a16:creationId xmlns:a16="http://schemas.microsoft.com/office/drawing/2014/main" id="{4548AC94-88CF-48AC-B73C-0C526B6CAF9B}"/>
                      </a:ext>
                    </a:extLst>
                  </p:cNvPr>
                  <p:cNvGrpSpPr/>
                  <p:nvPr/>
                </p:nvGrpSpPr>
                <p:grpSpPr>
                  <a:xfrm>
                    <a:off x="5876836" y="1222502"/>
                    <a:ext cx="3210010" cy="601287"/>
                    <a:chOff x="5818131" y="1304545"/>
                    <a:chExt cx="3210010" cy="601287"/>
                  </a:xfrm>
                </p:grpSpPr>
                <p:sp>
                  <p:nvSpPr>
                    <p:cNvPr id="224" name="文本框 223">
                      <a:extLst>
                        <a:ext uri="{FF2B5EF4-FFF2-40B4-BE49-F238E27FC236}">
                          <a16:creationId xmlns:a16="http://schemas.microsoft.com/office/drawing/2014/main" id="{8694D542-6A40-4345-8652-29DCE57EEA4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83066" y="1304545"/>
                      <a:ext cx="2145075" cy="49030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ATPase activity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cxnSp>
                  <p:nvCxnSpPr>
                    <p:cNvPr id="225" name="直接箭头连接符 224">
                      <a:extLst>
                        <a:ext uri="{FF2B5EF4-FFF2-40B4-BE49-F238E27FC236}">
                          <a16:creationId xmlns:a16="http://schemas.microsoft.com/office/drawing/2014/main" id="{13D27EA7-6E97-4565-9C66-53D4DA2D1BB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818131" y="1497647"/>
                      <a:ext cx="1144246" cy="408185"/>
                    </a:xfrm>
                    <a:prstGeom prst="straightConnector1">
                      <a:avLst/>
                    </a:prstGeom>
                    <a:ln w="19050"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220" name="矩形 219">
                  <a:extLst>
                    <a:ext uri="{FF2B5EF4-FFF2-40B4-BE49-F238E27FC236}">
                      <a16:creationId xmlns:a16="http://schemas.microsoft.com/office/drawing/2014/main" id="{3F969B32-F9B0-4D5C-8951-FA5BB7D9F954}"/>
                    </a:ext>
                  </a:extLst>
                </p:cNvPr>
                <p:cNvSpPr/>
                <p:nvPr/>
              </p:nvSpPr>
              <p:spPr>
                <a:xfrm>
                  <a:off x="2237967" y="6213760"/>
                  <a:ext cx="2217826" cy="2528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</p:grpSp>
          <p:sp>
            <p:nvSpPr>
              <p:cNvPr id="227" name="矩形 226">
                <a:extLst>
                  <a:ext uri="{FF2B5EF4-FFF2-40B4-BE49-F238E27FC236}">
                    <a16:creationId xmlns:a16="http://schemas.microsoft.com/office/drawing/2014/main" id="{4E4CDD0B-3C2E-4568-B4C9-F9ED33388AA1}"/>
                  </a:ext>
                </a:extLst>
              </p:cNvPr>
              <p:cNvSpPr/>
              <p:nvPr/>
            </p:nvSpPr>
            <p:spPr>
              <a:xfrm>
                <a:off x="14224388" y="18050980"/>
                <a:ext cx="466674" cy="186654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cxnSp>
            <p:nvCxnSpPr>
              <p:cNvPr id="228" name="直接连接符 227">
                <a:extLst>
                  <a:ext uri="{FF2B5EF4-FFF2-40B4-BE49-F238E27FC236}">
                    <a16:creationId xmlns:a16="http://schemas.microsoft.com/office/drawing/2014/main" id="{670B9C5E-F937-45A8-82AF-542BF76D90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691062" y="16966608"/>
                <a:ext cx="1354283" cy="1061338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直接连接符 228">
                <a:extLst>
                  <a:ext uri="{FF2B5EF4-FFF2-40B4-BE49-F238E27FC236}">
                    <a16:creationId xmlns:a16="http://schemas.microsoft.com/office/drawing/2014/main" id="{C6F18255-5DF5-46E9-88BA-A0235AB6A2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51706" y="18237634"/>
                <a:ext cx="1126247" cy="380822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5" name="文本框 234">
              <a:extLst>
                <a:ext uri="{FF2B5EF4-FFF2-40B4-BE49-F238E27FC236}">
                  <a16:creationId xmlns:a16="http://schemas.microsoft.com/office/drawing/2014/main" id="{06093E09-CE32-4797-9524-C0A88BFCB33B}"/>
                </a:ext>
              </a:extLst>
            </p:cNvPr>
            <p:cNvSpPr txBox="1"/>
            <p:nvPr/>
          </p:nvSpPr>
          <p:spPr>
            <a:xfrm>
              <a:off x="13677464" y="16486548"/>
              <a:ext cx="4901637" cy="434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Schematic model of myofibril and myosin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7" name="文本框 236">
            <a:extLst>
              <a:ext uri="{FF2B5EF4-FFF2-40B4-BE49-F238E27FC236}">
                <a16:creationId xmlns:a16="http://schemas.microsoft.com/office/drawing/2014/main" id="{7A2DCE8F-6574-46F1-A93D-C375E6E5FB31}"/>
              </a:ext>
            </a:extLst>
          </p:cNvPr>
          <p:cNvSpPr txBox="1"/>
          <p:nvPr/>
        </p:nvSpPr>
        <p:spPr>
          <a:xfrm>
            <a:off x="9089672" y="23184476"/>
            <a:ext cx="5575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>
              <a:buFont typeface="Arial" panose="020B0604020202020204" pitchFamily="34" charset="0"/>
              <a:buChar char="•"/>
            </a:pPr>
            <a:r>
              <a:rPr lang="en-US" altLang="zh-CN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The head region of myosin remained stable.</a:t>
            </a:r>
            <a:endParaRPr lang="zh-CN" altLang="en-US" sz="2400" b="1" dirty="0"/>
          </a:p>
        </p:txBody>
      </p:sp>
      <p:sp>
        <p:nvSpPr>
          <p:cNvPr id="250" name="文本框 249">
            <a:extLst>
              <a:ext uri="{FF2B5EF4-FFF2-40B4-BE49-F238E27FC236}">
                <a16:creationId xmlns:a16="http://schemas.microsoft.com/office/drawing/2014/main" id="{F8EC8CBA-BAF2-47B0-8C7C-9580E06C4FD7}"/>
              </a:ext>
            </a:extLst>
          </p:cNvPr>
          <p:cNvSpPr txBox="1"/>
          <p:nvPr/>
        </p:nvSpPr>
        <p:spPr>
          <a:xfrm>
            <a:off x="10493155" y="19272137"/>
            <a:ext cx="2350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effectLst/>
                <a:latin typeface="TimesNewRoman"/>
                <a:ea typeface="宋体" panose="02010600030101010101" pitchFamily="2" charset="-122"/>
                <a:cs typeface="Times New Roman" panose="02020603050405020304" pitchFamily="18" charset="0"/>
              </a:rPr>
              <a:t>Ca</a:t>
            </a:r>
            <a:r>
              <a:rPr lang="en-US" altLang="zh-CN" sz="2000" baseline="30000" dirty="0">
                <a:effectLst/>
                <a:latin typeface="TimesNewRoman"/>
                <a:ea typeface="宋体" panose="02010600030101010101" pitchFamily="2" charset="-122"/>
                <a:cs typeface="Times New Roman" panose="02020603050405020304" pitchFamily="18" charset="0"/>
              </a:rPr>
              <a:t>2+</a:t>
            </a:r>
            <a:r>
              <a:rPr lang="en-US" altLang="zh-CN" sz="2000" dirty="0">
                <a:effectLst/>
                <a:latin typeface="TimesNewRoman"/>
                <a:ea typeface="宋体" panose="02010600030101010101" pitchFamily="2" charset="-122"/>
                <a:cs typeface="Times New Roman" panose="02020603050405020304" pitchFamily="18" charset="0"/>
              </a:rPr>
              <a:t>-ATPase activity</a:t>
            </a:r>
            <a:endParaRPr lang="zh-CN" altLang="en-US" sz="2000" dirty="0"/>
          </a:p>
        </p:txBody>
      </p:sp>
      <p:sp>
        <p:nvSpPr>
          <p:cNvPr id="253" name="文本框 252">
            <a:extLst>
              <a:ext uri="{FF2B5EF4-FFF2-40B4-BE49-F238E27FC236}">
                <a16:creationId xmlns:a16="http://schemas.microsoft.com/office/drawing/2014/main" id="{C33CDA03-DC36-4266-80E5-9F7F396DA93C}"/>
              </a:ext>
            </a:extLst>
          </p:cNvPr>
          <p:cNvSpPr txBox="1"/>
          <p:nvPr/>
        </p:nvSpPr>
        <p:spPr>
          <a:xfrm>
            <a:off x="21150351" y="12581048"/>
            <a:ext cx="4660378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ATP-related compounds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CA586D55-1EA5-4025-958E-3A7581352D70}"/>
              </a:ext>
            </a:extLst>
          </p:cNvPr>
          <p:cNvGrpSpPr/>
          <p:nvPr/>
        </p:nvGrpSpPr>
        <p:grpSpPr>
          <a:xfrm>
            <a:off x="21123948" y="13204659"/>
            <a:ext cx="6925068" cy="5212999"/>
            <a:chOff x="20628452" y="12813631"/>
            <a:chExt cx="6925068" cy="5212999"/>
          </a:xfrm>
        </p:grpSpPr>
        <p:grpSp>
          <p:nvGrpSpPr>
            <p:cNvPr id="261" name="组合 260">
              <a:extLst>
                <a:ext uri="{FF2B5EF4-FFF2-40B4-BE49-F238E27FC236}">
                  <a16:creationId xmlns:a16="http://schemas.microsoft.com/office/drawing/2014/main" id="{C562A24D-DBC4-4E69-BBE8-7ACA4E19EAF3}"/>
                </a:ext>
              </a:extLst>
            </p:cNvPr>
            <p:cNvGrpSpPr/>
            <p:nvPr/>
          </p:nvGrpSpPr>
          <p:grpSpPr>
            <a:xfrm>
              <a:off x="20628452" y="12813631"/>
              <a:ext cx="6925068" cy="5212999"/>
              <a:chOff x="20707595" y="12645498"/>
              <a:chExt cx="6925068" cy="5212999"/>
            </a:xfrm>
          </p:grpSpPr>
          <p:grpSp>
            <p:nvGrpSpPr>
              <p:cNvPr id="258" name="组合 257">
                <a:extLst>
                  <a:ext uri="{FF2B5EF4-FFF2-40B4-BE49-F238E27FC236}">
                    <a16:creationId xmlns:a16="http://schemas.microsoft.com/office/drawing/2014/main" id="{082C1F3C-9D26-485E-848D-7BF621F6420E}"/>
                  </a:ext>
                </a:extLst>
              </p:cNvPr>
              <p:cNvGrpSpPr/>
              <p:nvPr/>
            </p:nvGrpSpPr>
            <p:grpSpPr>
              <a:xfrm>
                <a:off x="20707595" y="12645498"/>
                <a:ext cx="6925068" cy="5212999"/>
                <a:chOff x="20768293" y="12827168"/>
                <a:chExt cx="6828640" cy="5204653"/>
              </a:xfrm>
            </p:grpSpPr>
            <p:graphicFrame>
              <p:nvGraphicFramePr>
                <p:cNvPr id="255" name="图表 254">
                  <a:extLst>
                    <a:ext uri="{FF2B5EF4-FFF2-40B4-BE49-F238E27FC236}">
                      <a16:creationId xmlns:a16="http://schemas.microsoft.com/office/drawing/2014/main" id="{49B862DA-3A32-4B89-84CA-E6C342AE98A3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111385427"/>
                    </p:ext>
                  </p:extLst>
                </p:nvPr>
              </p:nvGraphicFramePr>
              <p:xfrm>
                <a:off x="20768293" y="13359523"/>
                <a:ext cx="6828640" cy="4672298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14"/>
                </a:graphicData>
              </a:graphic>
            </p:graphicFrame>
            <p:sp>
              <p:nvSpPr>
                <p:cNvPr id="256" name="文本框 255">
                  <a:extLst>
                    <a:ext uri="{FF2B5EF4-FFF2-40B4-BE49-F238E27FC236}">
                      <a16:creationId xmlns:a16="http://schemas.microsoft.com/office/drawing/2014/main" id="{4E437A29-F12F-4693-83CC-215A35A7187F}"/>
                    </a:ext>
                  </a:extLst>
                </p:cNvPr>
                <p:cNvSpPr txBox="1"/>
                <p:nvPr/>
              </p:nvSpPr>
              <p:spPr>
                <a:xfrm>
                  <a:off x="22576814" y="12827787"/>
                  <a:ext cx="857047" cy="4609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400" dirty="0">
                      <a:latin typeface="TimesNewRoman"/>
                    </a:rPr>
                    <a:t>Fresh</a:t>
                  </a:r>
                  <a:endParaRPr lang="zh-CN" altLang="en-US" sz="2400" dirty="0">
                    <a:latin typeface="TimesNewRoman"/>
                  </a:endParaRPr>
                </a:p>
              </p:txBody>
            </p:sp>
            <p:sp>
              <p:nvSpPr>
                <p:cNvPr id="257" name="文本框 256">
                  <a:extLst>
                    <a:ext uri="{FF2B5EF4-FFF2-40B4-BE49-F238E27FC236}">
                      <a16:creationId xmlns:a16="http://schemas.microsoft.com/office/drawing/2014/main" id="{5A472B80-7A63-482A-B8DC-F384AE88A52A}"/>
                    </a:ext>
                  </a:extLst>
                </p:cNvPr>
                <p:cNvSpPr txBox="1"/>
                <p:nvPr/>
              </p:nvSpPr>
              <p:spPr>
                <a:xfrm>
                  <a:off x="25205296" y="12827168"/>
                  <a:ext cx="2001460" cy="4609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400" dirty="0">
                      <a:latin typeface="TimesNewRoman"/>
                    </a:rPr>
                    <a:t>Frozen-thawed</a:t>
                  </a:r>
                  <a:endParaRPr lang="zh-CN" altLang="en-US" sz="2400" dirty="0">
                    <a:latin typeface="TimesNewRoman"/>
                  </a:endParaRPr>
                </a:p>
              </p:txBody>
            </p:sp>
          </p:grpSp>
          <p:sp>
            <p:nvSpPr>
              <p:cNvPr id="259" name="矩形 258">
                <a:extLst>
                  <a:ext uri="{FF2B5EF4-FFF2-40B4-BE49-F238E27FC236}">
                    <a16:creationId xmlns:a16="http://schemas.microsoft.com/office/drawing/2014/main" id="{13896CA8-3E80-4140-AD40-728AFD0869DF}"/>
                  </a:ext>
                </a:extLst>
              </p:cNvPr>
              <p:cNvSpPr/>
              <p:nvPr/>
            </p:nvSpPr>
            <p:spPr>
              <a:xfrm>
                <a:off x="21373601" y="13139133"/>
                <a:ext cx="341896" cy="4196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2" name="椭圆 261">
              <a:extLst>
                <a:ext uri="{FF2B5EF4-FFF2-40B4-BE49-F238E27FC236}">
                  <a16:creationId xmlns:a16="http://schemas.microsoft.com/office/drawing/2014/main" id="{4E57CB90-2BD2-49A7-9754-909786CC2B99}"/>
                </a:ext>
              </a:extLst>
            </p:cNvPr>
            <p:cNvSpPr/>
            <p:nvPr/>
          </p:nvSpPr>
          <p:spPr>
            <a:xfrm>
              <a:off x="25536910" y="13396645"/>
              <a:ext cx="1858828" cy="266385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3" name="椭圆 262">
              <a:extLst>
                <a:ext uri="{FF2B5EF4-FFF2-40B4-BE49-F238E27FC236}">
                  <a16:creationId xmlns:a16="http://schemas.microsoft.com/office/drawing/2014/main" id="{7C46E026-309A-4373-8B87-0713C242EE48}"/>
                </a:ext>
              </a:extLst>
            </p:cNvPr>
            <p:cNvSpPr/>
            <p:nvPr/>
          </p:nvSpPr>
          <p:spPr>
            <a:xfrm>
              <a:off x="24857269" y="17006681"/>
              <a:ext cx="2487159" cy="41519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64" name="文本框 263">
            <a:extLst>
              <a:ext uri="{FF2B5EF4-FFF2-40B4-BE49-F238E27FC236}">
                <a16:creationId xmlns:a16="http://schemas.microsoft.com/office/drawing/2014/main" id="{FC288C29-D3F8-4EE0-9E10-A253420842B4}"/>
              </a:ext>
            </a:extLst>
          </p:cNvPr>
          <p:cNvSpPr txBox="1"/>
          <p:nvPr/>
        </p:nvSpPr>
        <p:spPr>
          <a:xfrm>
            <a:off x="27950180" y="14479683"/>
            <a:ext cx="420825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00" indent="-342900">
              <a:buFont typeface="Wingdings" panose="05000000000000000000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Fresh-shucked</a:t>
            </a:r>
          </a:p>
          <a:p>
            <a:pPr marL="360000" lvl="1" indent="-2160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ATP and ADP remained stable</a:t>
            </a:r>
          </a:p>
          <a:p>
            <a:pPr marL="900000" lvl="2" indent="-2160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ATP (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50%) on day 4</a:t>
            </a:r>
          </a:p>
          <a:p>
            <a:pPr marL="360000" lvl="1" indent="-2160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Few </a:t>
            </a:r>
            <a:r>
              <a:rPr lang="en-US" altLang="zh-C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HxR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Hx were detected</a:t>
            </a:r>
          </a:p>
          <a:p>
            <a:pPr marL="126900" indent="-342900">
              <a:buFont typeface="Wingdings" panose="05000000000000000000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Frozen-thawed</a:t>
            </a:r>
          </a:p>
          <a:p>
            <a:pPr marL="360000" lvl="1" indent="-216000"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ATP decreased to 5% on day 0</a:t>
            </a:r>
          </a:p>
          <a:p>
            <a:pPr marL="360000" lvl="1" indent="-216000">
              <a:buFont typeface="Arial" panose="020B0604020202020204" pitchFamily="34" charset="0"/>
              <a:buChar char="•"/>
            </a:pPr>
            <a:r>
              <a:rPr lang="en-US" altLang="zh-C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HxR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40%) and Hx (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20%) after storage for 4 days </a:t>
            </a:r>
          </a:p>
        </p:txBody>
      </p:sp>
      <p:sp>
        <p:nvSpPr>
          <p:cNvPr id="265" name="文本框 264">
            <a:extLst>
              <a:ext uri="{FF2B5EF4-FFF2-40B4-BE49-F238E27FC236}">
                <a16:creationId xmlns:a16="http://schemas.microsoft.com/office/drawing/2014/main" id="{55245F22-3AFB-4D08-A6D9-7A242C2F49D0}"/>
              </a:ext>
            </a:extLst>
          </p:cNvPr>
          <p:cNvSpPr txBox="1"/>
          <p:nvPr/>
        </p:nvSpPr>
        <p:spPr>
          <a:xfrm>
            <a:off x="21127682" y="18387558"/>
            <a:ext cx="186461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 value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" name="矩形 265">
            <a:extLst>
              <a:ext uri="{FF2B5EF4-FFF2-40B4-BE49-F238E27FC236}">
                <a16:creationId xmlns:a16="http://schemas.microsoft.com/office/drawing/2014/main" id="{F4A714A3-B139-44C9-96C7-8873C4AE4959}"/>
              </a:ext>
            </a:extLst>
          </p:cNvPr>
          <p:cNvSpPr/>
          <p:nvPr/>
        </p:nvSpPr>
        <p:spPr>
          <a:xfrm>
            <a:off x="26307183" y="21776082"/>
            <a:ext cx="569201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2900" indent="-342900">
              <a:buFont typeface="Wingdings" panose="05000000000000000000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Fresh </a:t>
            </a:r>
          </a:p>
          <a:p>
            <a:pPr marL="360000" lvl="1" indent="-180000">
              <a:buFont typeface="Arial" panose="020B0604020202020204" pitchFamily="34" charset="0"/>
              <a:buChar char="•"/>
            </a:pPr>
            <a:r>
              <a:rPr lang="en-US" altLang="zh-CN" sz="2200" kern="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Almost unchanged after storage for four days</a:t>
            </a:r>
            <a:endParaRPr lang="en-US" altLang="zh-C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lvl="1" indent="-1800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than 7.0</a:t>
            </a:r>
          </a:p>
          <a:p>
            <a:pPr marL="162900" indent="-342900">
              <a:buFont typeface="Wingdings" panose="05000000000000000000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Frozen-thawed</a:t>
            </a:r>
          </a:p>
          <a:p>
            <a:pPr marL="360000" lvl="1" indent="-180000"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Decreased rapidly to 6.3</a:t>
            </a:r>
          </a:p>
          <a:p>
            <a:pPr marL="360000" lvl="1" indent="-1800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Kept stable gradually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9" name="文本框 268">
            <a:extLst>
              <a:ext uri="{FF2B5EF4-FFF2-40B4-BE49-F238E27FC236}">
                <a16:creationId xmlns:a16="http://schemas.microsoft.com/office/drawing/2014/main" id="{2804CF7D-1A4E-4010-B1B6-7445E2B2FFFE}"/>
              </a:ext>
            </a:extLst>
          </p:cNvPr>
          <p:cNvSpPr txBox="1"/>
          <p:nvPr/>
        </p:nvSpPr>
        <p:spPr>
          <a:xfrm>
            <a:off x="32360966" y="21646558"/>
            <a:ext cx="107872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Kawashima, K., &amp; Yamanaka, H. (1995). Effect of freezing and thawing on post-mortem biochemical changes in scallop adductor muscle. </a:t>
            </a:r>
            <a:r>
              <a:rPr lang="en-US" altLang="zh-CN" sz="16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Fisheries science</a:t>
            </a:r>
            <a:r>
              <a:rPr lang="en-US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sz="16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61</a:t>
            </a:r>
            <a:r>
              <a:rPr lang="en-US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(4), 691-695.</a:t>
            </a:r>
            <a:endParaRPr lang="en-US" altLang="zh-CN" sz="16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Konno, K. (2017). Myosin Denaturation Study for the Quality Evaluation of Fish Muscle-based Products. </a:t>
            </a:r>
            <a:r>
              <a:rPr lang="en-US" altLang="zh-CN" sz="16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Food Science and Technology Research</a:t>
            </a:r>
            <a:r>
              <a:rPr lang="en-US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sz="16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23</a:t>
            </a:r>
            <a:r>
              <a:rPr lang="en-US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(1), 9-21</a:t>
            </a:r>
          </a:p>
          <a:p>
            <a:pPr marL="342900" indent="-342900">
              <a:buAutoNum type="arabicPeriod"/>
            </a:pPr>
            <a:r>
              <a:rPr lang="en-US" altLang="zh-CN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Leygonie</a:t>
            </a:r>
            <a:r>
              <a:rPr lang="en-US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C., </a:t>
            </a:r>
            <a:r>
              <a:rPr lang="en-US" altLang="zh-CN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Britz</a:t>
            </a:r>
            <a:r>
              <a:rPr lang="en-US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T. J., &amp; Hoffman, L. C. (2012). Impact of freezing and thawing on the quality of meat: review. </a:t>
            </a:r>
            <a:r>
              <a:rPr lang="en-US" altLang="zh-CN" sz="16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Meat Sci</a:t>
            </a:r>
            <a:r>
              <a:rPr lang="en-US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sz="16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91</a:t>
            </a:r>
            <a:r>
              <a:rPr lang="en-US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(2), 93-98.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Wei, H., Tian, Y., Yamashita, T., Ishimura, G., Sasaki, K., Niu, Y., &amp; Yuan, C. (2020a). Effects of thawing methods on the biochemical properties and microstructure of pre-rigor frozen scallop striated adductor muscle. </a:t>
            </a:r>
            <a:r>
              <a:rPr lang="en-US" altLang="zh-CN" sz="16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Food Chem</a:t>
            </a:r>
            <a:r>
              <a:rPr lang="en-US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sz="16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319</a:t>
            </a:r>
            <a:r>
              <a:rPr lang="en-US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126559. </a:t>
            </a:r>
          </a:p>
          <a:p>
            <a:pPr marL="342900" indent="-342900">
              <a:buAutoNum type="arabicPeriod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https://andreacollo.wordpress.com/tag/myofibril</a:t>
            </a:r>
            <a:endParaRPr lang="en-US" altLang="zh-CN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94F476F-C4F3-4273-8E6E-4DE43DF9933D}"/>
              </a:ext>
            </a:extLst>
          </p:cNvPr>
          <p:cNvGrpSpPr/>
          <p:nvPr/>
        </p:nvGrpSpPr>
        <p:grpSpPr>
          <a:xfrm>
            <a:off x="32246046" y="12758101"/>
            <a:ext cx="10889374" cy="6036775"/>
            <a:chOff x="32275725" y="4163455"/>
            <a:chExt cx="10801199" cy="8033626"/>
          </a:xfrm>
        </p:grpSpPr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F21E76A3-0130-45CD-BF6C-48C226C7A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75725" y="4163455"/>
              <a:ext cx="10801199" cy="8033626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lIns="375509" tIns="375509" rIns="375509" bIns="375509"/>
            <a:lstStyle/>
            <a:p>
              <a:pPr defTabSz="952097" eaLnBrk="0" hangingPunct="0">
                <a:lnSpc>
                  <a:spcPts val="3000"/>
                </a:lnSpc>
                <a:spcBef>
                  <a:spcPts val="2000"/>
                </a:spcBef>
              </a:pPr>
              <a:r>
                <a:rPr lang="en-US" sz="5500" b="1" cap="all" dirty="0">
                  <a:solidFill>
                    <a:schemeClr val="accent1"/>
                  </a:solidFill>
                </a:rPr>
                <a:t>Conclusions</a:t>
              </a:r>
            </a:p>
            <a:p>
              <a:pPr defTabSz="952097">
                <a:spcBef>
                  <a:spcPct val="50000"/>
                </a:spcBef>
              </a:pPr>
              <a:r>
                <a:rPr lang="en-CA" sz="3200" dirty="0">
                  <a:cs typeface="Arial" charset="0"/>
                </a:rPr>
                <a:t> </a:t>
              </a:r>
            </a:p>
            <a:p>
              <a:pPr defTabSz="952097"/>
              <a:endParaRPr lang="en-US" sz="3200" b="1" dirty="0">
                <a:cs typeface="Arial" charset="0"/>
              </a:endParaRPr>
            </a:p>
            <a:p>
              <a:pPr defTabSz="952097"/>
              <a:endParaRPr lang="en-US" sz="3200" b="1" dirty="0">
                <a:cs typeface="Arial" charset="0"/>
              </a:endParaRPr>
            </a:p>
          </p:txBody>
        </p:sp>
        <p:sp>
          <p:nvSpPr>
            <p:cNvPr id="274" name="文本框 273">
              <a:extLst>
                <a:ext uri="{FF2B5EF4-FFF2-40B4-BE49-F238E27FC236}">
                  <a16:creationId xmlns:a16="http://schemas.microsoft.com/office/drawing/2014/main" id="{09E61890-1D0B-4074-AAEA-02F52C45F9C6}"/>
                </a:ext>
              </a:extLst>
            </p:cNvPr>
            <p:cNvSpPr txBox="1"/>
            <p:nvPr/>
          </p:nvSpPr>
          <p:spPr>
            <a:xfrm>
              <a:off x="32417513" y="5552414"/>
              <a:ext cx="10538823" cy="33995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kumimoji="0" lang="en-US" altLang="zh-CN" sz="3200" b="1" i="0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QIM</a:t>
              </a:r>
              <a:r>
                <a:rPr kumimoji="0" lang="en-US" altLang="zh-CN" sz="3200" b="0" i="0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can be used as </a:t>
              </a:r>
              <a:r>
                <a:rPr kumimoji="0" lang="en-US" altLang="zh-CN" sz="3200" b="1" i="0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an effective method </a:t>
              </a:r>
              <a:r>
                <a:rPr kumimoji="0" lang="en-US" altLang="zh-CN" sz="3200" b="0" i="0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to evaluate scallop adductor muscle as raw materials for sashimi</a:t>
              </a:r>
              <a:r>
                <a:rPr kumimoji="0" lang="en-US" altLang="zh-CN" sz="3200" b="0" i="0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altLang="zh-C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Suitable indicators 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 differentiate fresh and frozen-thawed scallop adductor muscle: </a:t>
              </a:r>
              <a:r>
                <a:rPr lang="en-US" altLang="zh-C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microscopic observation of myofibrils, ATP-related compounds, pH value</a:t>
              </a:r>
              <a:endParaRPr kumimoji="0" lang="en-US" altLang="zh-CN" sz="3200" b="1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6" name="文本框 275">
              <a:extLst>
                <a:ext uri="{FF2B5EF4-FFF2-40B4-BE49-F238E27FC236}">
                  <a16:creationId xmlns:a16="http://schemas.microsoft.com/office/drawing/2014/main" id="{7A5ED820-E125-44F3-90C3-A3DBC7B1950C}"/>
                </a:ext>
              </a:extLst>
            </p:cNvPr>
            <p:cNvSpPr txBox="1"/>
            <p:nvPr/>
          </p:nvSpPr>
          <p:spPr>
            <a:xfrm>
              <a:off x="33346793" y="10489428"/>
              <a:ext cx="9297864" cy="1433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quality control of frozen scallop adductor muscle for long-distance transportation</a:t>
              </a:r>
              <a:endPara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7" name="文本框 276">
              <a:extLst>
                <a:ext uri="{FF2B5EF4-FFF2-40B4-BE49-F238E27FC236}">
                  <a16:creationId xmlns:a16="http://schemas.microsoft.com/office/drawing/2014/main" id="{BB6D54A9-5F14-4E40-B45F-87198CFC6124}"/>
                </a:ext>
              </a:extLst>
            </p:cNvPr>
            <p:cNvSpPr txBox="1"/>
            <p:nvPr/>
          </p:nvSpPr>
          <p:spPr>
            <a:xfrm>
              <a:off x="37995725" y="9274243"/>
              <a:ext cx="3968329" cy="7782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positive significance </a:t>
              </a:r>
              <a:endPara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8" name="箭头: 右 277">
              <a:extLst>
                <a:ext uri="{FF2B5EF4-FFF2-40B4-BE49-F238E27FC236}">
                  <a16:creationId xmlns:a16="http://schemas.microsoft.com/office/drawing/2014/main" id="{768A4373-9050-4450-88EC-628F2A2874A0}"/>
                </a:ext>
              </a:extLst>
            </p:cNvPr>
            <p:cNvSpPr/>
            <p:nvPr/>
          </p:nvSpPr>
          <p:spPr>
            <a:xfrm rot="5400000">
              <a:off x="37148099" y="9559841"/>
              <a:ext cx="1077651" cy="462337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ED01BE04-04FC-4BFB-B3E4-120DCC01B741}"/>
              </a:ext>
            </a:extLst>
          </p:cNvPr>
          <p:cNvSpPr txBox="1"/>
          <p:nvPr/>
        </p:nvSpPr>
        <p:spPr>
          <a:xfrm>
            <a:off x="503305" y="15831832"/>
            <a:ext cx="7658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kern="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The live scallops (n = 60) were obtained from the </a:t>
            </a:r>
            <a:r>
              <a:rPr lang="en-US" altLang="zh-CN" sz="2000" kern="0" dirty="0" err="1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Kamaishi</a:t>
            </a:r>
            <a:r>
              <a:rPr lang="en-US" altLang="zh-CN" sz="2000" kern="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scallop aquaculture company, Iwate, Japan in November 2019 - January 2020</a:t>
            </a:r>
            <a:endParaRPr lang="zh-CN" altLang="en-US" sz="2000" dirty="0"/>
          </a:p>
        </p:txBody>
      </p:sp>
      <p:grpSp>
        <p:nvGrpSpPr>
          <p:cNvPr id="128" name="组合 127">
            <a:extLst>
              <a:ext uri="{FF2B5EF4-FFF2-40B4-BE49-F238E27FC236}">
                <a16:creationId xmlns:a16="http://schemas.microsoft.com/office/drawing/2014/main" id="{7A7C8C05-26D2-44B7-9664-AC22E2846B00}"/>
              </a:ext>
            </a:extLst>
          </p:cNvPr>
          <p:cNvGrpSpPr/>
          <p:nvPr/>
        </p:nvGrpSpPr>
        <p:grpSpPr>
          <a:xfrm>
            <a:off x="9017241" y="3585926"/>
            <a:ext cx="34121872" cy="20412253"/>
            <a:chOff x="9046412" y="3677863"/>
            <a:chExt cx="34094482" cy="20403756"/>
          </a:xfrm>
        </p:grpSpPr>
        <p:cxnSp>
          <p:nvCxnSpPr>
            <p:cNvPr id="101" name="直接连接符 100">
              <a:extLst>
                <a:ext uri="{FF2B5EF4-FFF2-40B4-BE49-F238E27FC236}">
                  <a16:creationId xmlns:a16="http://schemas.microsoft.com/office/drawing/2014/main" id="{EE7002CF-82BA-465D-9AE5-1C804A3D851C}"/>
                </a:ext>
              </a:extLst>
            </p:cNvPr>
            <p:cNvCxnSpPr>
              <a:cxnSpLocks/>
            </p:cNvCxnSpPr>
            <p:nvPr/>
          </p:nvCxnSpPr>
          <p:spPr>
            <a:xfrm>
              <a:off x="9046412" y="3764360"/>
              <a:ext cx="20107" cy="2030805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接连接符 222">
              <a:extLst>
                <a:ext uri="{FF2B5EF4-FFF2-40B4-BE49-F238E27FC236}">
                  <a16:creationId xmlns:a16="http://schemas.microsoft.com/office/drawing/2014/main" id="{B06D2231-524A-470A-8404-1E6E50316426}"/>
                </a:ext>
              </a:extLst>
            </p:cNvPr>
            <p:cNvCxnSpPr>
              <a:cxnSpLocks/>
            </p:cNvCxnSpPr>
            <p:nvPr/>
          </p:nvCxnSpPr>
          <p:spPr>
            <a:xfrm>
              <a:off x="32025434" y="12597382"/>
              <a:ext cx="32298" cy="1143923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接连接符 225">
              <a:extLst>
                <a:ext uri="{FF2B5EF4-FFF2-40B4-BE49-F238E27FC236}">
                  <a16:creationId xmlns:a16="http://schemas.microsoft.com/office/drawing/2014/main" id="{A007887B-BD92-431C-ACB0-E99B9CF03E82}"/>
                </a:ext>
              </a:extLst>
            </p:cNvPr>
            <p:cNvCxnSpPr>
              <a:cxnSpLocks/>
            </p:cNvCxnSpPr>
            <p:nvPr/>
          </p:nvCxnSpPr>
          <p:spPr>
            <a:xfrm>
              <a:off x="43116462" y="3688824"/>
              <a:ext cx="0" cy="890855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直接连接符 229">
              <a:extLst>
                <a:ext uri="{FF2B5EF4-FFF2-40B4-BE49-F238E27FC236}">
                  <a16:creationId xmlns:a16="http://schemas.microsoft.com/office/drawing/2014/main" id="{83DB4AF6-E667-4451-893C-F7CE8356F44C}"/>
                </a:ext>
              </a:extLst>
            </p:cNvPr>
            <p:cNvCxnSpPr>
              <a:cxnSpLocks/>
            </p:cNvCxnSpPr>
            <p:nvPr/>
          </p:nvCxnSpPr>
          <p:spPr>
            <a:xfrm>
              <a:off x="9100935" y="24059716"/>
              <a:ext cx="22956797" cy="219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直接连接符 230">
              <a:extLst>
                <a:ext uri="{FF2B5EF4-FFF2-40B4-BE49-F238E27FC236}">
                  <a16:creationId xmlns:a16="http://schemas.microsoft.com/office/drawing/2014/main" id="{B6FDC402-100C-4655-A310-5D4FF3106A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4042" y="3677863"/>
              <a:ext cx="34057809" cy="8649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接连接符 231">
              <a:extLst>
                <a:ext uri="{FF2B5EF4-FFF2-40B4-BE49-F238E27FC236}">
                  <a16:creationId xmlns:a16="http://schemas.microsoft.com/office/drawing/2014/main" id="{3EF5D6C2-3AB7-47B4-AABC-1ED5FD0D2331}"/>
                </a:ext>
              </a:extLst>
            </p:cNvPr>
            <p:cNvCxnSpPr>
              <a:cxnSpLocks/>
            </p:cNvCxnSpPr>
            <p:nvPr/>
          </p:nvCxnSpPr>
          <p:spPr>
            <a:xfrm>
              <a:off x="31863603" y="12589822"/>
              <a:ext cx="11277291" cy="203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3" name="文本框 232">
            <a:extLst>
              <a:ext uri="{FF2B5EF4-FFF2-40B4-BE49-F238E27FC236}">
                <a16:creationId xmlns:a16="http://schemas.microsoft.com/office/drawing/2014/main" id="{80CFD75B-3813-4B76-A11B-A0B3E97398A5}"/>
              </a:ext>
            </a:extLst>
          </p:cNvPr>
          <p:cNvSpPr txBox="1"/>
          <p:nvPr/>
        </p:nvSpPr>
        <p:spPr>
          <a:xfrm>
            <a:off x="9340149" y="3864252"/>
            <a:ext cx="2788664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52097" eaLnBrk="0" hangingPunct="0">
              <a:spcBef>
                <a:spcPct val="50000"/>
              </a:spcBef>
            </a:pPr>
            <a:r>
              <a:rPr lang="en-US" altLang="zh-CN" sz="5500" b="1" cap="all" dirty="0">
                <a:solidFill>
                  <a:schemeClr val="accent1"/>
                </a:solidFill>
              </a:rPr>
              <a:t>Results</a:t>
            </a:r>
          </a:p>
        </p:txBody>
      </p:sp>
      <p:grpSp>
        <p:nvGrpSpPr>
          <p:cNvPr id="133" name="组合 132">
            <a:extLst>
              <a:ext uri="{FF2B5EF4-FFF2-40B4-BE49-F238E27FC236}">
                <a16:creationId xmlns:a16="http://schemas.microsoft.com/office/drawing/2014/main" id="{A9BDCA77-FD07-4837-9125-4A055F2837C0}"/>
              </a:ext>
            </a:extLst>
          </p:cNvPr>
          <p:cNvGrpSpPr/>
          <p:nvPr/>
        </p:nvGrpSpPr>
        <p:grpSpPr>
          <a:xfrm>
            <a:off x="26337161" y="17785731"/>
            <a:ext cx="6258456" cy="4094310"/>
            <a:chOff x="26167797" y="17442969"/>
            <a:chExt cx="6388755" cy="4438948"/>
          </a:xfrm>
        </p:grpSpPr>
        <p:sp>
          <p:nvSpPr>
            <p:cNvPr id="267" name="思想气泡: 云 266">
              <a:extLst>
                <a:ext uri="{FF2B5EF4-FFF2-40B4-BE49-F238E27FC236}">
                  <a16:creationId xmlns:a16="http://schemas.microsoft.com/office/drawing/2014/main" id="{1A57A1D3-A89F-4003-96DD-96080B44C412}"/>
                </a:ext>
              </a:extLst>
            </p:cNvPr>
            <p:cNvSpPr/>
            <p:nvPr/>
          </p:nvSpPr>
          <p:spPr>
            <a:xfrm>
              <a:off x="26167797" y="17442969"/>
              <a:ext cx="6388755" cy="4438948"/>
            </a:xfrm>
            <a:prstGeom prst="cloudCallout">
              <a:avLst>
                <a:gd name="adj1" fmla="val -73578"/>
                <a:gd name="adj2" fmla="val -19612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ts val="2500"/>
                </a:lnSpc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32" name="文本框 131">
              <a:extLst>
                <a:ext uri="{FF2B5EF4-FFF2-40B4-BE49-F238E27FC236}">
                  <a16:creationId xmlns:a16="http://schemas.microsoft.com/office/drawing/2014/main" id="{947731AE-E16B-41EA-B589-42548B3E5126}"/>
                </a:ext>
              </a:extLst>
            </p:cNvPr>
            <p:cNvSpPr txBox="1"/>
            <p:nvPr/>
          </p:nvSpPr>
          <p:spPr>
            <a:xfrm>
              <a:off x="26853438" y="17664168"/>
              <a:ext cx="4847775" cy="370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altLang="zh-CN" sz="240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</a:endParaRPr>
            </a:p>
            <a:p>
              <a:pPr marL="216000" indent="-216000" algn="just">
                <a:buFont typeface="Arial" panose="020B0604020202020204" pitchFamily="34" charset="0"/>
                <a:buChar char="•"/>
              </a:pPr>
              <a:r>
                <a:rPr lang="en-US" altLang="zh-CN" sz="2400" kern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</a:rPr>
                <a:t>The decline of pH value was accompanied by ATP degradation</a:t>
              </a:r>
              <a:r>
                <a:rPr lang="en-US" altLang="zh-CN" sz="2400" kern="0" dirty="0">
                  <a:solidFill>
                    <a:schemeClr val="tx1"/>
                  </a:solidFill>
                  <a:latin typeface="Times New Roman" panose="02020603050405020304" pitchFamily="18" charset="0"/>
                  <a:ea typeface="等线" panose="02010600030101010101" pitchFamily="2" charset="-122"/>
                </a:rPr>
                <a:t>.</a:t>
              </a:r>
            </a:p>
            <a:p>
              <a:pPr marL="216000" indent="-216000" algn="just">
                <a:buFont typeface="Arial" panose="020B0604020202020204" pitchFamily="34" charset="0"/>
                <a:buChar char="•"/>
              </a:pPr>
              <a:r>
                <a:rPr kumimoji="0" lang="en-US" altLang="zh-CN" sz="24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The changes of ATP-related compounds</a:t>
              </a:r>
              <a:r>
                <a:rPr lang="en-US" altLang="zh-CN" sz="2400" dirty="0"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and pH value during storage can be regarded as indicators to differentiate fresh and frozen-thawed scallop adductor muscle.</a:t>
              </a:r>
              <a:endParaRPr lang="en-US" altLang="zh-CN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</a:endParaRPr>
            </a:p>
          </p:txBody>
        </p:sp>
      </p:grpSp>
      <p:sp>
        <p:nvSpPr>
          <p:cNvPr id="241" name="文本框 240">
            <a:extLst>
              <a:ext uri="{FF2B5EF4-FFF2-40B4-BE49-F238E27FC236}">
                <a16:creationId xmlns:a16="http://schemas.microsoft.com/office/drawing/2014/main" id="{526ECAD9-A4DF-4167-A798-C3E5B7C93A97}"/>
              </a:ext>
            </a:extLst>
          </p:cNvPr>
          <p:cNvSpPr txBox="1"/>
          <p:nvPr/>
        </p:nvSpPr>
        <p:spPr>
          <a:xfrm>
            <a:off x="10678221" y="22009143"/>
            <a:ext cx="3610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No significant differences (</a:t>
            </a:r>
            <a:r>
              <a:rPr lang="en-US" altLang="zh-CN" sz="18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p</a:t>
            </a:r>
            <a:r>
              <a:rPr lang="en-US" altLang="zh-CN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&gt; 0.05) </a:t>
            </a:r>
            <a:endParaRPr lang="zh-CN" altLang="en-US" dirty="0"/>
          </a:p>
        </p:txBody>
      </p:sp>
      <p:grpSp>
        <p:nvGrpSpPr>
          <p:cNvPr id="142" name="组合 141">
            <a:extLst>
              <a:ext uri="{FF2B5EF4-FFF2-40B4-BE49-F238E27FC236}">
                <a16:creationId xmlns:a16="http://schemas.microsoft.com/office/drawing/2014/main" id="{BA65A5D3-E994-4961-B30E-A50E6D254880}"/>
              </a:ext>
            </a:extLst>
          </p:cNvPr>
          <p:cNvGrpSpPr/>
          <p:nvPr/>
        </p:nvGrpSpPr>
        <p:grpSpPr>
          <a:xfrm>
            <a:off x="16924857" y="13754898"/>
            <a:ext cx="4068440" cy="2649127"/>
            <a:chOff x="16924857" y="14107523"/>
            <a:chExt cx="3884496" cy="2121295"/>
          </a:xfrm>
        </p:grpSpPr>
        <p:sp>
          <p:nvSpPr>
            <p:cNvPr id="184" name="思想气泡: 云 183">
              <a:extLst>
                <a:ext uri="{FF2B5EF4-FFF2-40B4-BE49-F238E27FC236}">
                  <a16:creationId xmlns:a16="http://schemas.microsoft.com/office/drawing/2014/main" id="{C6B55244-FD85-40E2-83A9-86AFC7D83889}"/>
                </a:ext>
              </a:extLst>
            </p:cNvPr>
            <p:cNvSpPr/>
            <p:nvPr/>
          </p:nvSpPr>
          <p:spPr>
            <a:xfrm>
              <a:off x="16924857" y="14107523"/>
              <a:ext cx="3884496" cy="2121295"/>
            </a:xfrm>
            <a:prstGeom prst="cloudCallout">
              <a:avLst>
                <a:gd name="adj1" fmla="val -71110"/>
                <a:gd name="adj2" fmla="val -22232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400" b="1" dirty="0">
                <a:latin typeface="TimesNewRoman"/>
              </a:endParaRPr>
            </a:p>
          </p:txBody>
        </p:sp>
        <p:sp>
          <p:nvSpPr>
            <p:cNvPr id="141" name="文本框 140">
              <a:extLst>
                <a:ext uri="{FF2B5EF4-FFF2-40B4-BE49-F238E27FC236}">
                  <a16:creationId xmlns:a16="http://schemas.microsoft.com/office/drawing/2014/main" id="{00A65C1B-31B2-4BE2-8C5D-C4E9F9BE86B3}"/>
                </a:ext>
              </a:extLst>
            </p:cNvPr>
            <p:cNvSpPr txBox="1"/>
            <p:nvPr/>
          </p:nvSpPr>
          <p:spPr>
            <a:xfrm>
              <a:off x="17421725" y="14408909"/>
              <a:ext cx="2993079" cy="1750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400" b="1" kern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</a:rPr>
                <a:t>The microstructure of the scallop adductor muscle was damaged after freezing and thawing.</a:t>
              </a:r>
              <a:endParaRPr lang="zh-CN" altLang="en-US" sz="2400" b="1" dirty="0">
                <a:latin typeface="TimesNewRoman"/>
              </a:endParaRPr>
            </a:p>
          </p:txBody>
        </p:sp>
      </p:grpSp>
      <p:sp>
        <p:nvSpPr>
          <p:cNvPr id="149" name="矩形 148">
            <a:extLst>
              <a:ext uri="{FF2B5EF4-FFF2-40B4-BE49-F238E27FC236}">
                <a16:creationId xmlns:a16="http://schemas.microsoft.com/office/drawing/2014/main" id="{7915724F-E4C3-41FA-A28C-A1EC7ACD3A9A}"/>
              </a:ext>
            </a:extLst>
          </p:cNvPr>
          <p:cNvSpPr/>
          <p:nvPr/>
        </p:nvSpPr>
        <p:spPr>
          <a:xfrm>
            <a:off x="16220812" y="5522329"/>
            <a:ext cx="1830787" cy="6583794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53" name="表格 152">
            <a:extLst>
              <a:ext uri="{FF2B5EF4-FFF2-40B4-BE49-F238E27FC236}">
                <a16:creationId xmlns:a16="http://schemas.microsoft.com/office/drawing/2014/main" id="{56DEB00D-0A03-4376-9445-BC0B204A5E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36556"/>
              </p:ext>
            </p:extLst>
          </p:nvPr>
        </p:nvGraphicFramePr>
        <p:xfrm>
          <a:off x="30082124" y="4261618"/>
          <a:ext cx="11541785" cy="7040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1575">
                  <a:extLst>
                    <a:ext uri="{9D8B030D-6E8A-4147-A177-3AD203B41FA5}">
                      <a16:colId xmlns:a16="http://schemas.microsoft.com/office/drawing/2014/main" val="4208748724"/>
                    </a:ext>
                  </a:extLst>
                </a:gridCol>
                <a:gridCol w="7299694">
                  <a:extLst>
                    <a:ext uri="{9D8B030D-6E8A-4147-A177-3AD203B41FA5}">
                      <a16:colId xmlns:a16="http://schemas.microsoft.com/office/drawing/2014/main" val="1906069811"/>
                    </a:ext>
                  </a:extLst>
                </a:gridCol>
                <a:gridCol w="1640516">
                  <a:extLst>
                    <a:ext uri="{9D8B030D-6E8A-4147-A177-3AD203B41FA5}">
                      <a16:colId xmlns:a16="http://schemas.microsoft.com/office/drawing/2014/main" val="2251752092"/>
                    </a:ext>
                  </a:extLst>
                </a:gridCol>
              </a:tblGrid>
              <a:tr h="278404">
                <a:tc>
                  <a:txBody>
                    <a:bodyPr/>
                    <a:lstStyle/>
                    <a:p>
                      <a:pPr algn="ctr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Quality parameter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Score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93393"/>
                  </a:ext>
                </a:extLst>
              </a:tr>
              <a:tr h="278404">
                <a:tc>
                  <a:txBody>
                    <a:bodyPr/>
                    <a:lstStyle/>
                    <a:p>
                      <a:pPr algn="ctr"/>
                      <a:r>
                        <a:rPr lang="en-US" sz="2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Appearance</a:t>
                      </a:r>
                      <a:endParaRPr lang="zh-CN" sz="2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Bright white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491015"/>
                  </a:ext>
                </a:extLst>
              </a:tr>
              <a:tr h="278404">
                <a:tc>
                  <a:txBody>
                    <a:bodyPr/>
                    <a:lstStyle/>
                    <a:p>
                      <a:pPr algn="ctr"/>
                      <a:r>
                        <a:rPr lang="en-US" sz="2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Lack of luster, milky white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020733"/>
                  </a:ext>
                </a:extLst>
              </a:tr>
              <a:tr h="278404">
                <a:tc>
                  <a:txBody>
                    <a:bodyPr/>
                    <a:lstStyle/>
                    <a:p>
                      <a:pPr algn="ctr"/>
                      <a:r>
                        <a:rPr lang="en-US" sz="2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Slightly dim, light yellow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651902"/>
                  </a:ext>
                </a:extLst>
              </a:tr>
              <a:tr h="278404">
                <a:tc>
                  <a:txBody>
                    <a:bodyPr/>
                    <a:lstStyle/>
                    <a:p>
                      <a:pPr algn="ctr"/>
                      <a:r>
                        <a:rPr lang="en-US" sz="2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Dim and yellow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5166545"/>
                  </a:ext>
                </a:extLst>
              </a:tr>
              <a:tr h="278404">
                <a:tc>
                  <a:txBody>
                    <a:bodyPr/>
                    <a:lstStyle/>
                    <a:p>
                      <a:pPr algn="ctr"/>
                      <a:r>
                        <a:rPr lang="en-US" sz="2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163027"/>
                  </a:ext>
                </a:extLst>
              </a:tr>
              <a:tr h="278404">
                <a:tc>
                  <a:txBody>
                    <a:bodyPr/>
                    <a:lstStyle/>
                    <a:p>
                      <a:pPr algn="ctr"/>
                      <a:r>
                        <a:rPr lang="en-US" sz="2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Odor</a:t>
                      </a:r>
                      <a:endParaRPr lang="zh-CN" sz="2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Fresh smell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590994"/>
                  </a:ext>
                </a:extLst>
              </a:tr>
              <a:tr h="278404">
                <a:tc>
                  <a:txBody>
                    <a:bodyPr/>
                    <a:lstStyle/>
                    <a:p>
                      <a:pPr algn="ctr"/>
                      <a:r>
                        <a:rPr lang="en-US" sz="2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Neutral, little fishy smell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045537"/>
                  </a:ext>
                </a:extLst>
              </a:tr>
              <a:tr h="278404">
                <a:tc>
                  <a:txBody>
                    <a:bodyPr/>
                    <a:lstStyle/>
                    <a:p>
                      <a:pPr algn="ctr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Slight off-flavor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772799"/>
                  </a:ext>
                </a:extLst>
              </a:tr>
              <a:tr h="278404">
                <a:tc>
                  <a:txBody>
                    <a:bodyPr/>
                    <a:lstStyle/>
                    <a:p>
                      <a:pPr algn="ctr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Strong off-flavor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109633"/>
                  </a:ext>
                </a:extLst>
              </a:tr>
              <a:tr h="278404">
                <a:tc>
                  <a:txBody>
                    <a:bodyPr/>
                    <a:lstStyle/>
                    <a:p>
                      <a:pPr algn="ctr"/>
                      <a:r>
                        <a:rPr lang="en-US" sz="2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239860"/>
                  </a:ext>
                </a:extLst>
              </a:tr>
              <a:tr h="278404">
                <a:tc>
                  <a:txBody>
                    <a:bodyPr/>
                    <a:lstStyle/>
                    <a:p>
                      <a:pPr algn="ctr"/>
                      <a:r>
                        <a:rPr lang="en-US" sz="2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Texture</a:t>
                      </a:r>
                      <a:endParaRPr lang="zh-CN" sz="2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Strong fibrous sensation, chewy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812994"/>
                  </a:ext>
                </a:extLst>
              </a:tr>
              <a:tr h="278404">
                <a:tc>
                  <a:txBody>
                    <a:bodyPr/>
                    <a:lstStyle/>
                    <a:p>
                      <a:pPr algn="ctr"/>
                      <a:r>
                        <a:rPr lang="en-US" sz="2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little fibrous, lack of chewiness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832767"/>
                  </a:ext>
                </a:extLst>
              </a:tr>
              <a:tr h="278404">
                <a:tc>
                  <a:txBody>
                    <a:bodyPr/>
                    <a:lstStyle/>
                    <a:p>
                      <a:pPr algn="ctr"/>
                      <a:r>
                        <a:rPr lang="en-US" sz="2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fibrous sensation or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48606"/>
                  </a:ext>
                </a:extLst>
              </a:tr>
              <a:tr h="278404">
                <a:tc>
                  <a:txBody>
                    <a:bodyPr/>
                    <a:lstStyle/>
                    <a:p>
                      <a:pPr algn="ctr"/>
                      <a:r>
                        <a:rPr lang="en-US" sz="2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Sticky, very soft, no need to bite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961692"/>
                  </a:ext>
                </a:extLst>
              </a:tr>
              <a:tr h="278404">
                <a:tc>
                  <a:txBody>
                    <a:bodyPr/>
                    <a:lstStyle/>
                    <a:p>
                      <a:pPr algn="ctr"/>
                      <a:r>
                        <a:rPr lang="en-US" sz="2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246549"/>
                  </a:ext>
                </a:extLst>
              </a:tr>
              <a:tr h="278404">
                <a:tc>
                  <a:txBody>
                    <a:bodyPr/>
                    <a:lstStyle/>
                    <a:p>
                      <a:pPr algn="ctr"/>
                      <a:r>
                        <a:rPr lang="en-US" sz="2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Taste</a:t>
                      </a:r>
                      <a:endParaRPr lang="zh-CN" sz="2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Pleasant taste, soft sweetness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576169"/>
                  </a:ext>
                </a:extLst>
              </a:tr>
              <a:tr h="278404">
                <a:tc>
                  <a:txBody>
                    <a:bodyPr/>
                    <a:lstStyle/>
                    <a:p>
                      <a:pPr algn="ctr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Slight sweetness and fishy taste, umami taste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507704"/>
                  </a:ext>
                </a:extLst>
              </a:tr>
              <a:tr h="278404">
                <a:tc>
                  <a:txBody>
                    <a:bodyPr/>
                    <a:lstStyle/>
                    <a:p>
                      <a:pPr algn="ctr"/>
                      <a:r>
                        <a:rPr lang="en-US" sz="2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little bitter and saline taste, slightly sour taste, no sweetness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114050"/>
                  </a:ext>
                </a:extLst>
              </a:tr>
              <a:tr h="278404">
                <a:tc>
                  <a:txBody>
                    <a:bodyPr/>
                    <a:lstStyle/>
                    <a:p>
                      <a:pPr algn="ctr"/>
                      <a:r>
                        <a:rPr lang="en-US" sz="2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Strong bitter and sour taste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257774"/>
                  </a:ext>
                </a:extLst>
              </a:tr>
              <a:tr h="278404">
                <a:tc gridSpan="3">
                  <a:txBody>
                    <a:bodyPr/>
                    <a:lstStyle/>
                    <a:p>
                      <a:pPr algn="l"/>
                      <a:r>
                        <a:rPr lang="en-US" sz="2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Quality Index (0-12)</a:t>
                      </a:r>
                      <a:endParaRPr lang="zh-CN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1987344"/>
                  </a:ext>
                </a:extLst>
              </a:tr>
            </a:tbl>
          </a:graphicData>
        </a:graphic>
      </p:graphicFrame>
      <p:sp>
        <p:nvSpPr>
          <p:cNvPr id="154" name="Rectangle 1">
            <a:extLst>
              <a:ext uri="{FF2B5EF4-FFF2-40B4-BE49-F238E27FC236}">
                <a16:creationId xmlns:a16="http://schemas.microsoft.com/office/drawing/2014/main" id="{BAC40759-F306-4213-A8BF-D7658B1FA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00212" y="3677353"/>
            <a:ext cx="103959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QIM scheme for fresh and frozen-thawed scallop adductor muscle </a:t>
            </a:r>
            <a:endParaRPr kumimoji="0" lang="en-US" altLang="zh-CN" sz="54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pSp>
        <p:nvGrpSpPr>
          <p:cNvPr id="244" name="组合 243">
            <a:extLst>
              <a:ext uri="{FF2B5EF4-FFF2-40B4-BE49-F238E27FC236}">
                <a16:creationId xmlns:a16="http://schemas.microsoft.com/office/drawing/2014/main" id="{B5A4499C-BB95-4BD3-8DCD-9EC06E04BE94}"/>
              </a:ext>
            </a:extLst>
          </p:cNvPr>
          <p:cNvGrpSpPr/>
          <p:nvPr/>
        </p:nvGrpSpPr>
        <p:grpSpPr>
          <a:xfrm>
            <a:off x="22860915" y="4733487"/>
            <a:ext cx="6497424" cy="4090816"/>
            <a:chOff x="22893666" y="5019022"/>
            <a:chExt cx="6497424" cy="4090816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id="{10E560D3-8F6D-4A70-B104-EFD88240A237}"/>
                </a:ext>
              </a:extLst>
            </p:cNvPr>
            <p:cNvGrpSpPr/>
            <p:nvPr/>
          </p:nvGrpSpPr>
          <p:grpSpPr>
            <a:xfrm>
              <a:off x="22893666" y="5019022"/>
              <a:ext cx="6497424" cy="4090816"/>
              <a:chOff x="23115472" y="5116680"/>
              <a:chExt cx="5445833" cy="3670161"/>
            </a:xfrm>
          </p:grpSpPr>
          <p:sp>
            <p:nvSpPr>
              <p:cNvPr id="151" name="对话气泡: 圆角矩形 150">
                <a:extLst>
                  <a:ext uri="{FF2B5EF4-FFF2-40B4-BE49-F238E27FC236}">
                    <a16:creationId xmlns:a16="http://schemas.microsoft.com/office/drawing/2014/main" id="{A865695A-1A4A-4DA5-96C5-83B59A5B8FD2}"/>
                  </a:ext>
                </a:extLst>
              </p:cNvPr>
              <p:cNvSpPr/>
              <p:nvPr/>
            </p:nvSpPr>
            <p:spPr>
              <a:xfrm>
                <a:off x="23115472" y="5116680"/>
                <a:ext cx="5445833" cy="3670161"/>
              </a:xfrm>
              <a:prstGeom prst="cloudCallout">
                <a:avLst>
                  <a:gd name="adj1" fmla="val -52311"/>
                  <a:gd name="adj2" fmla="val 4752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zh-CN" altLang="en-US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0" name="文本框 149">
                <a:extLst>
                  <a:ext uri="{FF2B5EF4-FFF2-40B4-BE49-F238E27FC236}">
                    <a16:creationId xmlns:a16="http://schemas.microsoft.com/office/drawing/2014/main" id="{97588F3B-0BF2-407E-8A7B-26F68BB17A39}"/>
                  </a:ext>
                </a:extLst>
              </p:cNvPr>
              <p:cNvSpPr txBox="1"/>
              <p:nvPr/>
            </p:nvSpPr>
            <p:spPr>
              <a:xfrm>
                <a:off x="23791345" y="5557313"/>
                <a:ext cx="4290658" cy="2788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altLang="zh-CN" sz="2800" b="0" i="0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Frozen-thawed scallop adductor muscle can be happily accepted on day 0~1 </a:t>
                </a:r>
              </a:p>
              <a:p>
                <a:endParaRPr kumimoji="0" lang="en-US" altLang="zh-CN" sz="2800" b="0" i="0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:r>
                  <a:rPr kumimoji="0" lang="en-US" altLang="zh-CN" sz="2800" b="1" i="0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Freezing can be regarded as an available method for long-distance transportation.</a:t>
                </a:r>
                <a:endParaRPr lang="zh-CN" alt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43" name="直接箭头连接符 242">
              <a:extLst>
                <a:ext uri="{FF2B5EF4-FFF2-40B4-BE49-F238E27FC236}">
                  <a16:creationId xmlns:a16="http://schemas.microsoft.com/office/drawing/2014/main" id="{FEACC080-0855-4D7E-94A1-3B137779F7DA}"/>
                </a:ext>
              </a:extLst>
            </p:cNvPr>
            <p:cNvCxnSpPr/>
            <p:nvPr/>
          </p:nvCxnSpPr>
          <p:spPr>
            <a:xfrm>
              <a:off x="26153085" y="6833472"/>
              <a:ext cx="0" cy="461914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C345A0D-9B40-4DC8-AA4C-5FD6871D30D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413" y="1213527"/>
            <a:ext cx="7977602" cy="1966045"/>
          </a:xfrm>
          <a:prstGeom prst="rect">
            <a:avLst/>
          </a:prstGeom>
        </p:spPr>
      </p:pic>
      <p:graphicFrame>
        <p:nvGraphicFramePr>
          <p:cNvPr id="4" name="表格 8">
            <a:extLst>
              <a:ext uri="{FF2B5EF4-FFF2-40B4-BE49-F238E27FC236}">
                <a16:creationId xmlns:a16="http://schemas.microsoft.com/office/drawing/2014/main" id="{45E80FC0-3D35-43E8-9640-0DA31010D4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846850"/>
              </p:ext>
            </p:extLst>
          </p:nvPr>
        </p:nvGraphicFramePr>
        <p:xfrm>
          <a:off x="9482905" y="2071662"/>
          <a:ext cx="24157493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1785">
                  <a:extLst>
                    <a:ext uri="{9D8B030D-6E8A-4147-A177-3AD203B41FA5}">
                      <a16:colId xmlns:a16="http://schemas.microsoft.com/office/drawing/2014/main" val="4292584988"/>
                    </a:ext>
                  </a:extLst>
                </a:gridCol>
                <a:gridCol w="11975708">
                  <a:extLst>
                    <a:ext uri="{9D8B030D-6E8A-4147-A177-3AD203B41FA5}">
                      <a16:colId xmlns:a16="http://schemas.microsoft.com/office/drawing/2014/main" val="3941975193"/>
                    </a:ext>
                  </a:extLst>
                </a:gridCol>
              </a:tblGrid>
              <a:tr h="473439">
                <a:tc gridSpan="2">
                  <a:txBody>
                    <a:bodyPr/>
                    <a:lstStyle/>
                    <a:p>
                      <a:pPr marL="0" marR="0" lvl="0" indent="0" algn="l" defTabSz="32414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Yabin</a:t>
                      </a:r>
                      <a:r>
                        <a:rPr lang="en-GB" altLang="zh-C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Niu</a:t>
                      </a:r>
                      <a:r>
                        <a:rPr lang="en-GB" altLang="zh-CN" sz="2800" b="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GB" altLang="zh-C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GB" altLang="zh-C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Shiliang</a:t>
                      </a:r>
                      <a:r>
                        <a:rPr lang="en-GB" altLang="zh-C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Dong</a:t>
                      </a:r>
                      <a:r>
                        <a:rPr lang="en-GB" altLang="zh-CN" sz="2800" b="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GB" altLang="zh-C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Naoto Shimakage</a:t>
                      </a:r>
                      <a:r>
                        <a:rPr lang="en-GB" altLang="zh-CN" sz="2800" b="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altLang="zh-C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GB" altLang="zh-C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Huamao</a:t>
                      </a:r>
                      <a:r>
                        <a:rPr lang="en-GB" altLang="zh-C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Wei</a:t>
                      </a:r>
                      <a:r>
                        <a:rPr lang="en-GB" altLang="zh-CN" sz="2800" b="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GB" altLang="zh-C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GB" altLang="zh-C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Kefeng</a:t>
                      </a:r>
                      <a:r>
                        <a:rPr lang="en-GB" altLang="zh-C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Yu</a:t>
                      </a:r>
                      <a:r>
                        <a:rPr lang="en-GB" altLang="zh-CN" sz="2800" b="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GB" altLang="zh-C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GB" altLang="zh-C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Chunhong</a:t>
                      </a:r>
                      <a:r>
                        <a:rPr lang="en-GB" altLang="zh-C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Yuan*</a:t>
                      </a:r>
                      <a:r>
                        <a:rPr lang="en-GB" altLang="zh-CN" sz="2800" b="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altLang="zh-C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Koichi Takaki</a:t>
                      </a:r>
                      <a:r>
                        <a:rPr lang="en-GB" altLang="zh-CN" sz="2800" b="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</a:t>
                      </a:r>
                      <a:endParaRPr lang="zh-CN" altLang="zh-CN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069528"/>
                  </a:ext>
                </a:extLst>
              </a:tr>
              <a:tr h="992106">
                <a:tc>
                  <a:txBody>
                    <a:bodyPr/>
                    <a:lstStyle/>
                    <a:p>
                      <a:pPr algn="just"/>
                      <a:r>
                        <a:rPr lang="en-US" altLang="zh-CN" sz="20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United Graduate School of Agricultural Sciences, Iwate University, Ueda 3-18-8, Morioka, Iwate 020-8550, Japan</a:t>
                      </a:r>
                      <a:endParaRPr lang="zh-CN" altLang="zh-CN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altLang="zh-CN" sz="20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Faculty of Agriculture, Iwate University, Ueda 3-18-8, Morioka, Iwate 020-8550, Japan</a:t>
                      </a:r>
                      <a:endParaRPr lang="zh-CN" altLang="zh-CN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altLang="zh-CN" sz="20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 College of Food and Pharmaceutical Sciences, Ningbo University, Ningbo, Zhejiang 315211, China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altLang="zh-CN" sz="2000" kern="100" dirty="0" err="1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Sanriku</a:t>
                      </a:r>
                      <a:r>
                        <a:rPr lang="en-US" altLang="zh-CN" sz="20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Fisheries Research Center, Iwate University, </a:t>
                      </a:r>
                      <a:r>
                        <a:rPr lang="en-US" altLang="zh-CN" sz="2000" kern="100" dirty="0" err="1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Heta</a:t>
                      </a:r>
                      <a:r>
                        <a:rPr lang="en-US" altLang="zh-CN" sz="20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3-75-1, </a:t>
                      </a:r>
                      <a:r>
                        <a:rPr lang="en-US" altLang="zh-CN" sz="2000" kern="100" dirty="0" err="1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Kamaishi</a:t>
                      </a:r>
                      <a:r>
                        <a:rPr lang="en-US" altLang="zh-CN" sz="20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Iwate 026-0001, Japan</a:t>
                      </a:r>
                      <a:endParaRPr lang="zh-CN" altLang="zh-CN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altLang="zh-CN" sz="20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Faculty of Science and Engineering, Iwate University, Ueda 4-3-5, Morioka, Iwate 020-8551, Japan</a:t>
                      </a:r>
                      <a:endParaRPr lang="zh-CN" altLang="zh-CN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803521"/>
                  </a:ext>
                </a:extLst>
              </a:tr>
            </a:tbl>
          </a:graphicData>
        </a:graphic>
      </p:graphicFrame>
      <p:sp>
        <p:nvSpPr>
          <p:cNvPr id="15" name="文本框 14">
            <a:extLst>
              <a:ext uri="{FF2B5EF4-FFF2-40B4-BE49-F238E27FC236}">
                <a16:creationId xmlns:a16="http://schemas.microsoft.com/office/drawing/2014/main" id="{13A4DDE7-950F-4498-BBEA-8D46263786B2}"/>
              </a:ext>
            </a:extLst>
          </p:cNvPr>
          <p:cNvSpPr txBox="1"/>
          <p:nvPr/>
        </p:nvSpPr>
        <p:spPr>
          <a:xfrm>
            <a:off x="7060106" y="16780064"/>
            <a:ext cx="1595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The number in the circle represents the storage days</a:t>
            </a:r>
            <a:endParaRPr lang="zh-CN" altLang="en-US" dirty="0"/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BF6566E6-78B8-470D-9C66-2EA48A408245}"/>
              </a:ext>
            </a:extLst>
          </p:cNvPr>
          <p:cNvGrpSpPr/>
          <p:nvPr/>
        </p:nvGrpSpPr>
        <p:grpSpPr>
          <a:xfrm>
            <a:off x="1665043" y="8252072"/>
            <a:ext cx="5367079" cy="1943222"/>
            <a:chOff x="1620094" y="8675924"/>
            <a:chExt cx="5367079" cy="1943222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0F41BAD3-69BB-478E-B113-2E3A397BCC8C}"/>
                </a:ext>
              </a:extLst>
            </p:cNvPr>
            <p:cNvGrpSpPr/>
            <p:nvPr/>
          </p:nvGrpSpPr>
          <p:grpSpPr>
            <a:xfrm>
              <a:off x="2465608" y="8681263"/>
              <a:ext cx="4521565" cy="1937883"/>
              <a:chOff x="1119000" y="4547586"/>
              <a:chExt cx="4521565" cy="1937883"/>
            </a:xfrm>
          </p:grpSpPr>
          <p:pic>
            <p:nvPicPr>
              <p:cNvPr id="44" name="图片 18" descr="碗里的食物&#10;&#10;描述已自动生成">
                <a:extLst>
                  <a:ext uri="{FF2B5EF4-FFF2-40B4-BE49-F238E27FC236}">
                    <a16:creationId xmlns:a16="http://schemas.microsoft.com/office/drawing/2014/main" id="{4FEF11CC-E766-429A-9DCA-77B1858A4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3635" y="4547586"/>
                <a:ext cx="2446930" cy="1521197"/>
              </a:xfrm>
              <a:prstGeom prst="rect">
                <a:avLst/>
              </a:prstGeom>
            </p:spPr>
          </p:pic>
          <p:sp>
            <p:nvSpPr>
              <p:cNvPr id="46" name="テキスト ボックス 21">
                <a:extLst>
                  <a:ext uri="{FF2B5EF4-FFF2-40B4-BE49-F238E27FC236}">
                    <a16:creationId xmlns:a16="http://schemas.microsoft.com/office/drawing/2014/main" id="{F993907D-9B45-4857-A69A-862E57F8CB5B}"/>
                  </a:ext>
                </a:extLst>
              </p:cNvPr>
              <p:cNvSpPr txBox="1"/>
              <p:nvPr/>
            </p:nvSpPr>
            <p:spPr>
              <a:xfrm>
                <a:off x="3937496" y="6015215"/>
                <a:ext cx="11753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Sashimi</a:t>
                </a:r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テキスト ボックス 22">
                <a:extLst>
                  <a:ext uri="{FF2B5EF4-FFF2-40B4-BE49-F238E27FC236}">
                    <a16:creationId xmlns:a16="http://schemas.microsoft.com/office/drawing/2014/main" id="{515C0061-4E01-4605-943F-9A87855EE257}"/>
                  </a:ext>
                </a:extLst>
              </p:cNvPr>
              <p:cNvSpPr txBox="1"/>
              <p:nvPr/>
            </p:nvSpPr>
            <p:spPr>
              <a:xfrm>
                <a:off x="1119000" y="6023804"/>
                <a:ext cx="8691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Sushi</a:t>
                </a:r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7DE18C6E-DE8D-414A-AD4D-6C8033C1E8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1" t="15043" r="14081" b="18209"/>
            <a:stretch/>
          </p:blipFill>
          <p:spPr>
            <a:xfrm>
              <a:off x="1620094" y="8675924"/>
              <a:ext cx="2569048" cy="1497634"/>
            </a:xfrm>
            <a:prstGeom prst="rect">
              <a:avLst/>
            </a:prstGeom>
          </p:spPr>
        </p:pic>
      </p:grpSp>
      <p:sp>
        <p:nvSpPr>
          <p:cNvPr id="122" name="矩形 121">
            <a:extLst>
              <a:ext uri="{FF2B5EF4-FFF2-40B4-BE49-F238E27FC236}">
                <a16:creationId xmlns:a16="http://schemas.microsoft.com/office/drawing/2014/main" id="{25439489-66ED-4947-BAA6-3A5352E2355E}"/>
              </a:ext>
            </a:extLst>
          </p:cNvPr>
          <p:cNvSpPr/>
          <p:nvPr/>
        </p:nvSpPr>
        <p:spPr>
          <a:xfrm>
            <a:off x="9102667" y="19272350"/>
            <a:ext cx="5131748" cy="4642860"/>
          </a:xfrm>
          <a:prstGeom prst="rect">
            <a:avLst/>
          </a:prstGeom>
          <a:noFill/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3F94A8F1-2340-47E2-B28A-8601CA5FA337}"/>
              </a:ext>
            </a:extLst>
          </p:cNvPr>
          <p:cNvGrpSpPr/>
          <p:nvPr/>
        </p:nvGrpSpPr>
        <p:grpSpPr>
          <a:xfrm>
            <a:off x="14256705" y="19283714"/>
            <a:ext cx="6809699" cy="4714678"/>
            <a:chOff x="14256705" y="19247028"/>
            <a:chExt cx="6809699" cy="4751364"/>
          </a:xfrm>
        </p:grpSpPr>
        <p:sp>
          <p:nvSpPr>
            <p:cNvPr id="238" name="文本框 237">
              <a:extLst>
                <a:ext uri="{FF2B5EF4-FFF2-40B4-BE49-F238E27FC236}">
                  <a16:creationId xmlns:a16="http://schemas.microsoft.com/office/drawing/2014/main" id="{E9F97DD2-8F05-46AE-A5DB-F403BD0B25FA}"/>
                </a:ext>
              </a:extLst>
            </p:cNvPr>
            <p:cNvSpPr txBox="1"/>
            <p:nvPr/>
          </p:nvSpPr>
          <p:spPr>
            <a:xfrm>
              <a:off x="14256705" y="23167395"/>
              <a:ext cx="68096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6000" indent="-216000">
                <a:buFont typeface="Arial" panose="020B0604020202020204" pitchFamily="34" charset="0"/>
                <a:buChar char="•"/>
              </a:pPr>
              <a:r>
                <a:rPr lang="en-US" altLang="zh-CN" sz="2400" b="1" kern="0" dirty="0"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The interaction between myosin and actin could be weakened by the freezing and thawing process.</a:t>
              </a:r>
              <a:endPara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8" name="组合 137">
              <a:extLst>
                <a:ext uri="{FF2B5EF4-FFF2-40B4-BE49-F238E27FC236}">
                  <a16:creationId xmlns:a16="http://schemas.microsoft.com/office/drawing/2014/main" id="{AC0F5046-CB3F-4886-BC96-4F3F1DA0ADD5}"/>
                </a:ext>
              </a:extLst>
            </p:cNvPr>
            <p:cNvGrpSpPr/>
            <p:nvPr/>
          </p:nvGrpSpPr>
          <p:grpSpPr>
            <a:xfrm>
              <a:off x="15225531" y="19592572"/>
              <a:ext cx="4939303" cy="3650678"/>
              <a:chOff x="15257719" y="19400778"/>
              <a:chExt cx="4939303" cy="3650678"/>
            </a:xfrm>
          </p:grpSpPr>
          <p:grpSp>
            <p:nvGrpSpPr>
              <p:cNvPr id="207" name="组合 206">
                <a:extLst>
                  <a:ext uri="{FF2B5EF4-FFF2-40B4-BE49-F238E27FC236}">
                    <a16:creationId xmlns:a16="http://schemas.microsoft.com/office/drawing/2014/main" id="{DD3DC96C-327D-400C-B080-7633ABC2668B}"/>
                  </a:ext>
                </a:extLst>
              </p:cNvPr>
              <p:cNvGrpSpPr/>
              <p:nvPr/>
            </p:nvGrpSpPr>
            <p:grpSpPr>
              <a:xfrm>
                <a:off x="15257719" y="19400778"/>
                <a:ext cx="4595389" cy="3650678"/>
                <a:chOff x="1690267" y="1075249"/>
                <a:chExt cx="6072553" cy="4950776"/>
              </a:xfrm>
            </p:grpSpPr>
            <p:pic>
              <p:nvPicPr>
                <p:cNvPr id="208" name="图片 207">
                  <a:extLst>
                    <a:ext uri="{FF2B5EF4-FFF2-40B4-BE49-F238E27FC236}">
                      <a16:creationId xmlns:a16="http://schemas.microsoft.com/office/drawing/2014/main" id="{D7B8E825-0C34-42E8-AFEE-ABCBE74E71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690267" y="1075249"/>
                  <a:ext cx="6072553" cy="4950776"/>
                </a:xfrm>
                <a:prstGeom prst="rect">
                  <a:avLst/>
                </a:prstGeom>
              </p:spPr>
            </p:pic>
            <p:sp>
              <p:nvSpPr>
                <p:cNvPr id="209" name="文本框 208">
                  <a:extLst>
                    <a:ext uri="{FF2B5EF4-FFF2-40B4-BE49-F238E27FC236}">
                      <a16:creationId xmlns:a16="http://schemas.microsoft.com/office/drawing/2014/main" id="{9D9C8B99-A985-48ED-ACB9-53FA00627785}"/>
                    </a:ext>
                  </a:extLst>
                </p:cNvPr>
                <p:cNvSpPr txBox="1"/>
                <p:nvPr/>
              </p:nvSpPr>
              <p:spPr>
                <a:xfrm>
                  <a:off x="2463384" y="2086893"/>
                  <a:ext cx="521521" cy="4173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Aa</a:t>
                  </a:r>
                  <a:endPara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0" name="文本框 209">
                  <a:extLst>
                    <a:ext uri="{FF2B5EF4-FFF2-40B4-BE49-F238E27FC236}">
                      <a16:creationId xmlns:a16="http://schemas.microsoft.com/office/drawing/2014/main" id="{62487456-7E95-4990-9442-5DB6D04F770E}"/>
                    </a:ext>
                  </a:extLst>
                </p:cNvPr>
                <p:cNvSpPr txBox="1"/>
                <p:nvPr/>
              </p:nvSpPr>
              <p:spPr>
                <a:xfrm>
                  <a:off x="3608511" y="2087356"/>
                  <a:ext cx="521521" cy="4173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Aa</a:t>
                  </a:r>
                  <a:endPara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1" name="文本框 210">
                  <a:extLst>
                    <a:ext uri="{FF2B5EF4-FFF2-40B4-BE49-F238E27FC236}">
                      <a16:creationId xmlns:a16="http://schemas.microsoft.com/office/drawing/2014/main" id="{F85C9799-D823-4E14-BD17-6108612CEFFE}"/>
                    </a:ext>
                  </a:extLst>
                </p:cNvPr>
                <p:cNvSpPr txBox="1"/>
                <p:nvPr/>
              </p:nvSpPr>
              <p:spPr>
                <a:xfrm>
                  <a:off x="4726543" y="2533865"/>
                  <a:ext cx="521521" cy="4173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Aa</a:t>
                  </a:r>
                  <a:endPara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2" name="文本框 211">
                  <a:extLst>
                    <a:ext uri="{FF2B5EF4-FFF2-40B4-BE49-F238E27FC236}">
                      <a16:creationId xmlns:a16="http://schemas.microsoft.com/office/drawing/2014/main" id="{1C98D6E9-7EFE-4FAA-9E23-F53042524541}"/>
                    </a:ext>
                  </a:extLst>
                </p:cNvPr>
                <p:cNvSpPr txBox="1"/>
                <p:nvPr/>
              </p:nvSpPr>
              <p:spPr>
                <a:xfrm>
                  <a:off x="6961949" y="2438094"/>
                  <a:ext cx="521521" cy="4173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Aa</a:t>
                  </a:r>
                  <a:endPara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3" name="文本框 212">
                  <a:extLst>
                    <a:ext uri="{FF2B5EF4-FFF2-40B4-BE49-F238E27FC236}">
                      <a16:creationId xmlns:a16="http://schemas.microsoft.com/office/drawing/2014/main" id="{28D785CA-98A1-43A2-A135-710748AFD709}"/>
                    </a:ext>
                  </a:extLst>
                </p:cNvPr>
                <p:cNvSpPr txBox="1"/>
                <p:nvPr/>
              </p:nvSpPr>
              <p:spPr>
                <a:xfrm>
                  <a:off x="2622858" y="3497383"/>
                  <a:ext cx="534231" cy="4173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</a:t>
                  </a:r>
                  <a:endPara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4" name="文本框 213">
                  <a:extLst>
                    <a:ext uri="{FF2B5EF4-FFF2-40B4-BE49-F238E27FC236}">
                      <a16:creationId xmlns:a16="http://schemas.microsoft.com/office/drawing/2014/main" id="{1D9DDC9A-7AE0-4823-ACED-06BE94E0BCDA}"/>
                    </a:ext>
                  </a:extLst>
                </p:cNvPr>
                <p:cNvSpPr txBox="1"/>
                <p:nvPr/>
              </p:nvSpPr>
              <p:spPr>
                <a:xfrm>
                  <a:off x="3570657" y="3664010"/>
                  <a:ext cx="534231" cy="4173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</a:t>
                  </a:r>
                  <a:endPara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5" name="文本框 214">
                  <a:extLst>
                    <a:ext uri="{FF2B5EF4-FFF2-40B4-BE49-F238E27FC236}">
                      <a16:creationId xmlns:a16="http://schemas.microsoft.com/office/drawing/2014/main" id="{B23770E2-5699-42B6-8401-1AECED98A405}"/>
                    </a:ext>
                  </a:extLst>
                </p:cNvPr>
                <p:cNvSpPr txBox="1"/>
                <p:nvPr/>
              </p:nvSpPr>
              <p:spPr>
                <a:xfrm>
                  <a:off x="4896678" y="3689691"/>
                  <a:ext cx="521521" cy="4173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Aa</a:t>
                  </a:r>
                  <a:endPara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6" name="文本框 215">
                  <a:extLst>
                    <a:ext uri="{FF2B5EF4-FFF2-40B4-BE49-F238E27FC236}">
                      <a16:creationId xmlns:a16="http://schemas.microsoft.com/office/drawing/2014/main" id="{76AA4A17-91DF-4BBD-A28D-99F02A365000}"/>
                    </a:ext>
                  </a:extLst>
                </p:cNvPr>
                <p:cNvSpPr txBox="1"/>
                <p:nvPr/>
              </p:nvSpPr>
              <p:spPr>
                <a:xfrm>
                  <a:off x="7159279" y="3520414"/>
                  <a:ext cx="521521" cy="4173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Aa</a:t>
                  </a:r>
                  <a:endPara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49" name="组合 248">
                <a:extLst>
                  <a:ext uri="{FF2B5EF4-FFF2-40B4-BE49-F238E27FC236}">
                    <a16:creationId xmlns:a16="http://schemas.microsoft.com/office/drawing/2014/main" id="{9A51C451-A781-4FA2-9C6F-C88A970F905D}"/>
                  </a:ext>
                </a:extLst>
              </p:cNvPr>
              <p:cNvGrpSpPr/>
              <p:nvPr/>
            </p:nvGrpSpPr>
            <p:grpSpPr>
              <a:xfrm>
                <a:off x="15855663" y="20644505"/>
                <a:ext cx="4341359" cy="1886231"/>
                <a:chOff x="15777403" y="20537670"/>
                <a:chExt cx="4341359" cy="1886231"/>
              </a:xfrm>
            </p:grpSpPr>
            <p:sp>
              <p:nvSpPr>
                <p:cNvPr id="239" name="文本框 238">
                  <a:extLst>
                    <a:ext uri="{FF2B5EF4-FFF2-40B4-BE49-F238E27FC236}">
                      <a16:creationId xmlns:a16="http://schemas.microsoft.com/office/drawing/2014/main" id="{3CBFF840-2621-4417-A42F-1A0729061A87}"/>
                    </a:ext>
                  </a:extLst>
                </p:cNvPr>
                <p:cNvSpPr txBox="1"/>
                <p:nvPr/>
              </p:nvSpPr>
              <p:spPr>
                <a:xfrm>
                  <a:off x="16101659" y="21777570"/>
                  <a:ext cx="401710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kern="0" dirty="0">
                      <a:effectLst/>
                      <a:latin typeface="Times New Roman" panose="02020603050405020304" pitchFamily="18" charset="0"/>
                      <a:ea typeface="等线" panose="02010600030101010101" pitchFamily="2" charset="-122"/>
                    </a:rPr>
                    <a:t>Significant differences (</a:t>
                  </a:r>
                  <a:r>
                    <a:rPr lang="en-US" altLang="zh-CN" i="1" kern="0" dirty="0">
                      <a:effectLst/>
                      <a:latin typeface="Times New Roman" panose="02020603050405020304" pitchFamily="18" charset="0"/>
                      <a:ea typeface="等线" panose="02010600030101010101" pitchFamily="2" charset="-122"/>
                    </a:rPr>
                    <a:t>p</a:t>
                  </a:r>
                  <a:r>
                    <a:rPr lang="en-US" altLang="zh-CN" kern="0" dirty="0">
                      <a:effectLst/>
                      <a:latin typeface="Times New Roman" panose="02020603050405020304" pitchFamily="18" charset="0"/>
                      <a:ea typeface="等线" panose="02010600030101010101" pitchFamily="2" charset="-122"/>
                    </a:rPr>
                    <a:t> ˂ 0.05) at the initial days of cold storage (day 0~1</a:t>
                  </a:r>
                  <a:r>
                    <a:rPr lang="en-US" altLang="zh-CN" kern="0" dirty="0">
                      <a:latin typeface="Times New Roman" panose="02020603050405020304" pitchFamily="18" charset="0"/>
                      <a:ea typeface="等线" panose="02010600030101010101" pitchFamily="2" charset="-122"/>
                    </a:rPr>
                    <a:t>)</a:t>
                  </a:r>
                </a:p>
              </p:txBody>
            </p:sp>
            <p:sp>
              <p:nvSpPr>
                <p:cNvPr id="240" name="矩形 239">
                  <a:extLst>
                    <a:ext uri="{FF2B5EF4-FFF2-40B4-BE49-F238E27FC236}">
                      <a16:creationId xmlns:a16="http://schemas.microsoft.com/office/drawing/2014/main" id="{C6A028FC-B2D1-44D0-8FEE-D01AF5124B39}"/>
                    </a:ext>
                  </a:extLst>
                </p:cNvPr>
                <p:cNvSpPr/>
                <p:nvPr/>
              </p:nvSpPr>
              <p:spPr>
                <a:xfrm>
                  <a:off x="15777403" y="20537670"/>
                  <a:ext cx="1086386" cy="1121168"/>
                </a:xfrm>
                <a:prstGeom prst="rect">
                  <a:avLst/>
                </a:prstGeom>
                <a:noFill/>
                <a:ln w="12700">
                  <a:solidFill>
                    <a:schemeClr val="accent2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42" name="直接箭头连接符 241">
                  <a:extLst>
                    <a:ext uri="{FF2B5EF4-FFF2-40B4-BE49-F238E27FC236}">
                      <a16:creationId xmlns:a16="http://schemas.microsoft.com/office/drawing/2014/main" id="{9EB7F064-6497-49A0-A5F6-53B9E4C48447}"/>
                    </a:ext>
                  </a:extLst>
                </p:cNvPr>
                <p:cNvCxnSpPr>
                  <a:cxnSpLocks/>
                  <a:endCxn id="239" idx="0"/>
                </p:cNvCxnSpPr>
                <p:nvPr/>
              </p:nvCxnSpPr>
              <p:spPr>
                <a:xfrm>
                  <a:off x="16863789" y="21658838"/>
                  <a:ext cx="1246422" cy="118732"/>
                </a:xfrm>
                <a:prstGeom prst="straightConnector1">
                  <a:avLst/>
                </a:prstGeom>
                <a:ln w="127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1" name="文本框 250">
              <a:extLst>
                <a:ext uri="{FF2B5EF4-FFF2-40B4-BE49-F238E27FC236}">
                  <a16:creationId xmlns:a16="http://schemas.microsoft.com/office/drawing/2014/main" id="{8CEBA118-5E58-42F7-85CD-BE0CBF01EA20}"/>
                </a:ext>
              </a:extLst>
            </p:cNvPr>
            <p:cNvSpPr txBox="1"/>
            <p:nvPr/>
          </p:nvSpPr>
          <p:spPr>
            <a:xfrm>
              <a:off x="16428551" y="19324291"/>
              <a:ext cx="24213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effectLst/>
                  <a:latin typeface="TimesNewRoman"/>
                  <a:ea typeface="宋体" panose="02010600030101010101" pitchFamily="2" charset="-122"/>
                  <a:cs typeface="Times New Roman" panose="02020603050405020304" pitchFamily="18" charset="0"/>
                </a:rPr>
                <a:t>Mg</a:t>
              </a:r>
              <a:r>
                <a:rPr lang="en-US" altLang="zh-CN" sz="2000" baseline="30000" dirty="0">
                  <a:effectLst/>
                  <a:latin typeface="TimesNewRoman"/>
                  <a:ea typeface="宋体" panose="02010600030101010101" pitchFamily="2" charset="-122"/>
                  <a:cs typeface="Times New Roman" panose="02020603050405020304" pitchFamily="18" charset="0"/>
                </a:rPr>
                <a:t>2+</a:t>
              </a:r>
              <a:r>
                <a:rPr lang="en-US" altLang="zh-CN" sz="2000" dirty="0">
                  <a:effectLst/>
                  <a:latin typeface="TimesNewRoman"/>
                  <a:ea typeface="宋体" panose="02010600030101010101" pitchFamily="2" charset="-122"/>
                  <a:cs typeface="Times New Roman" panose="02020603050405020304" pitchFamily="18" charset="0"/>
                </a:rPr>
                <a:t>-ATPase activity</a:t>
              </a:r>
              <a:endParaRPr lang="zh-CN" altLang="en-US" sz="2000" dirty="0"/>
            </a:p>
          </p:txBody>
        </p:sp>
        <p:sp>
          <p:nvSpPr>
            <p:cNvPr id="245" name="矩形: 圆角 244">
              <a:extLst>
                <a:ext uri="{FF2B5EF4-FFF2-40B4-BE49-F238E27FC236}">
                  <a16:creationId xmlns:a16="http://schemas.microsoft.com/office/drawing/2014/main" id="{142CAFF0-CD8A-40C5-BD2D-C681227B7351}"/>
                </a:ext>
              </a:extLst>
            </p:cNvPr>
            <p:cNvSpPr/>
            <p:nvPr/>
          </p:nvSpPr>
          <p:spPr>
            <a:xfrm>
              <a:off x="14263412" y="19247028"/>
              <a:ext cx="6791527" cy="4642860"/>
            </a:xfrm>
            <a:prstGeom prst="rect">
              <a:avLst/>
            </a:prstGeom>
            <a:noFill/>
            <a:ln w="190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9" name="组合 138">
            <a:extLst>
              <a:ext uri="{FF2B5EF4-FFF2-40B4-BE49-F238E27FC236}">
                <a16:creationId xmlns:a16="http://schemas.microsoft.com/office/drawing/2014/main" id="{BC7BA194-7B68-47FF-8ECC-A73C385DA2EF}"/>
              </a:ext>
            </a:extLst>
          </p:cNvPr>
          <p:cNvGrpSpPr/>
          <p:nvPr/>
        </p:nvGrpSpPr>
        <p:grpSpPr>
          <a:xfrm>
            <a:off x="39932906" y="4642445"/>
            <a:ext cx="2974385" cy="1416316"/>
            <a:chOff x="39932906" y="4642445"/>
            <a:chExt cx="2974385" cy="1416316"/>
          </a:xfrm>
        </p:grpSpPr>
        <p:sp>
          <p:nvSpPr>
            <p:cNvPr id="126" name="标注: 线形 125">
              <a:extLst>
                <a:ext uri="{FF2B5EF4-FFF2-40B4-BE49-F238E27FC236}">
                  <a16:creationId xmlns:a16="http://schemas.microsoft.com/office/drawing/2014/main" id="{D292C5EE-832D-4304-A0B0-846D4E56180D}"/>
                </a:ext>
              </a:extLst>
            </p:cNvPr>
            <p:cNvSpPr/>
            <p:nvPr/>
          </p:nvSpPr>
          <p:spPr>
            <a:xfrm rot="10800000">
              <a:off x="39932906" y="4651935"/>
              <a:ext cx="375942" cy="318863"/>
            </a:xfrm>
            <a:prstGeom prst="borderCallout1">
              <a:avLst>
                <a:gd name="adj1" fmla="val 58579"/>
                <a:gd name="adj2" fmla="val 1802"/>
                <a:gd name="adj3" fmla="val 32842"/>
                <a:gd name="adj4" fmla="val -274805"/>
              </a:avLst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文本框 126">
              <a:extLst>
                <a:ext uri="{FF2B5EF4-FFF2-40B4-BE49-F238E27FC236}">
                  <a16:creationId xmlns:a16="http://schemas.microsoft.com/office/drawing/2014/main" id="{FC4E7B17-4D55-4607-9638-F960DBA747D3}"/>
                </a:ext>
              </a:extLst>
            </p:cNvPr>
            <p:cNvSpPr txBox="1"/>
            <p:nvPr/>
          </p:nvSpPr>
          <p:spPr>
            <a:xfrm>
              <a:off x="41368087" y="4642445"/>
              <a:ext cx="153920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Best quality</a:t>
              </a:r>
              <a:endPara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5" name="直接箭头连接符 134">
              <a:extLst>
                <a:ext uri="{FF2B5EF4-FFF2-40B4-BE49-F238E27FC236}">
                  <a16:creationId xmlns:a16="http://schemas.microsoft.com/office/drawing/2014/main" id="{20BDF05F-A1A7-4F76-BCB2-E41EBB9B1C76}"/>
                </a:ext>
              </a:extLst>
            </p:cNvPr>
            <p:cNvCxnSpPr>
              <a:cxnSpLocks/>
            </p:cNvCxnSpPr>
            <p:nvPr/>
          </p:nvCxnSpPr>
          <p:spPr>
            <a:xfrm>
              <a:off x="40425953" y="5073332"/>
              <a:ext cx="0" cy="91049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文本框 136">
              <a:extLst>
                <a:ext uri="{FF2B5EF4-FFF2-40B4-BE49-F238E27FC236}">
                  <a16:creationId xmlns:a16="http://schemas.microsoft.com/office/drawing/2014/main" id="{D7AD5A79-F26E-440C-B958-8C7E3EED4F7C}"/>
                </a:ext>
              </a:extLst>
            </p:cNvPr>
            <p:cNvSpPr txBox="1"/>
            <p:nvPr/>
          </p:nvSpPr>
          <p:spPr>
            <a:xfrm>
              <a:off x="40599318" y="5627874"/>
              <a:ext cx="177644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Lower quality</a:t>
              </a:r>
              <a:endPara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3分钟演讲～2_合并">
            <a:hlinkClick r:id="" action="ppaction://media"/>
            <a:extLst>
              <a:ext uri="{FF2B5EF4-FFF2-40B4-BE49-F238E27FC236}">
                <a16:creationId xmlns:a16="http://schemas.microsoft.com/office/drawing/2014/main" id="{206C1EBD-FA1D-4AB1-A020-0CB427D023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7581255" y="356752"/>
            <a:ext cx="796813" cy="796813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790E8B5-035C-58C2-59DE-AAC54E6BDCEA}"/>
              </a:ext>
            </a:extLst>
          </p:cNvPr>
          <p:cNvSpPr txBox="1"/>
          <p:nvPr/>
        </p:nvSpPr>
        <p:spPr>
          <a:xfrm>
            <a:off x="720143" y="2281047"/>
            <a:ext cx="6772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i="0" u="none" strike="noStrike" cap="none" dirty="0">
                <a:solidFill>
                  <a:schemeClr val="accent6"/>
                </a:solidFill>
                <a:latin typeface="Britannic Bold" panose="020B0903060703020204" pitchFamily="34" charset="0"/>
                <a:ea typeface="Arimo"/>
                <a:cs typeface="Arimo"/>
                <a:sym typeface="Arimo"/>
              </a:rPr>
              <a:t>EAFTA </a:t>
            </a:r>
            <a:r>
              <a:rPr lang="en-US" altLang="ja-JP" sz="4000" b="1" i="0" u="none" strike="noStrike" cap="none" dirty="0">
                <a:solidFill>
                  <a:schemeClr val="accent6"/>
                </a:solidFill>
                <a:latin typeface="Britannic Bold" panose="020B0903060703020204" pitchFamily="34" charset="0"/>
                <a:ea typeface="Arimo"/>
                <a:cs typeface="Arimo"/>
                <a:sym typeface="Arimo"/>
              </a:rPr>
              <a:t>2023</a:t>
            </a:r>
            <a:endParaRPr lang="ja-JP" altLang="en-US" sz="4000" dirty="0">
              <a:latin typeface="Britannic Bold" panose="020B0903060703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24D6045-5732-3F0A-0A9E-8CAAF722F53E}"/>
              </a:ext>
            </a:extLst>
          </p:cNvPr>
          <p:cNvSpPr txBox="1"/>
          <p:nvPr/>
        </p:nvSpPr>
        <p:spPr>
          <a:xfrm>
            <a:off x="2140399" y="2859352"/>
            <a:ext cx="3931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800" b="1" i="0" u="none" strike="noStrike" cap="none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May 17-20, 2023</a:t>
            </a:r>
            <a:endParaRPr lang="ja-JP" altLang="en-US" sz="28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6B68DB5-951B-8225-0697-0DA1FD356F0B}"/>
              </a:ext>
            </a:extLst>
          </p:cNvPr>
          <p:cNvSpPr txBox="1"/>
          <p:nvPr/>
        </p:nvSpPr>
        <p:spPr>
          <a:xfrm>
            <a:off x="1435320" y="175116"/>
            <a:ext cx="5213129" cy="2123658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dist"/>
            <a:r>
              <a:rPr lang="en-US" altLang="ja-JP" sz="3600" b="1" dirty="0">
                <a:solidFill>
                  <a:schemeClr val="bg1"/>
                </a:solidFill>
              </a:rPr>
              <a:t>The East Asia Fisheries Technologists Association </a:t>
            </a:r>
          </a:p>
          <a:p>
            <a:pPr algn="ctr"/>
            <a:r>
              <a:rPr lang="en-US" altLang="ja-JP" sz="6000" b="1" dirty="0">
                <a:solidFill>
                  <a:schemeClr val="bg1"/>
                </a:solidFill>
              </a:rPr>
              <a:t>EAFTA</a:t>
            </a:r>
            <a:endParaRPr lang="ja-JP" alt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15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376"/>
    </mc:Choice>
    <mc:Fallback xmlns="">
      <p:transition spd="slow" advTm="184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5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2310</TotalTime>
  <Words>1201</Words>
  <Application>Microsoft Office PowerPoint</Application>
  <PresentationFormat>ユーザー設定</PresentationFormat>
  <Paragraphs>305</Paragraphs>
  <Slides>1</Slides>
  <Notes>1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0" baseType="lpstr">
      <vt:lpstr>等线</vt:lpstr>
      <vt:lpstr>TimesNewRoman</vt:lpstr>
      <vt:lpstr>Arial</vt:lpstr>
      <vt:lpstr>Britannic Bold</vt:lpstr>
      <vt:lpstr>Calibri</vt:lpstr>
      <vt:lpstr>Calibri Light</vt:lpstr>
      <vt:lpstr>Times New Roman</vt:lpstr>
      <vt:lpstr>Wingdings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Yabin Niu</dc:creator>
  <cp:lastModifiedBy>Yu kf</cp:lastModifiedBy>
  <cp:revision>37</cp:revision>
  <cp:lastPrinted>2021-11-04T09:13:39Z</cp:lastPrinted>
  <dcterms:created xsi:type="dcterms:W3CDTF">2020-11-02T01:42:50Z</dcterms:created>
  <dcterms:modified xsi:type="dcterms:W3CDTF">2023-04-17T15:35:02Z</dcterms:modified>
</cp:coreProperties>
</file>